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1" r:id="rId2"/>
    <p:sldId id="285" r:id="rId3"/>
    <p:sldId id="282" r:id="rId4"/>
    <p:sldId id="283" r:id="rId5"/>
    <p:sldId id="28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103" d="100"/>
          <a:sy n="103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21317F-46CF-416A-AB6A-FA56589C70F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5C16A7-A4F2-408F-9460-76193376D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287CD2-429D-460C-97C0-BCFF8509CE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095D8C-6973-498F-ABDA-6C9943EEA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good idea to make sure your CEC understands this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5D8C-6973-498F-ABDA-6C9943EEAA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104-84F3-4E84-BCD1-A5197D800E03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BD4C-E203-4E28-8DA8-ECAF8F419F70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69C3-2011-46EE-AB62-7DCDC8631CC1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00DC-9567-4BCF-AED8-261A2C584668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B870-A4F6-427B-8B58-710E1C0A5C69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85F15C-8E72-4C9B-A300-15D3B2C1ABF5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A65-24EE-4D03-9A00-332766B3ADF5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AD1C-1765-4DC4-948C-BCC5C4CDB458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F513-8AD3-41FD-9EC1-9AB84A03676D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06A422-9161-49CD-8940-6F79FD4E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D93C-4FF5-45C4-9276-5AA184CD09DB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58BC0D-DFEF-476E-AEBE-05C1E190EA04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530185-DDC8-4EF9-8A9F-C19C5011D029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06A422-9161-49CD-8940-6F79FD4E4989}" type="slidenum">
              <a:rPr lang="en-US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371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Republican Party Structure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 descr="RPT Eleph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754884"/>
            <a:ext cx="4669028" cy="34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7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13648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Republican National Committee </a:t>
            </a:r>
            <a:r>
              <a:rPr lang="en-US" sz="2800" b="1" dirty="0" smtClean="0"/>
              <a:t>(RNC)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/>
          <a:lstStyle/>
          <a:p>
            <a:pPr lvl="0">
              <a:buClr>
                <a:srgbClr val="C00000"/>
              </a:buClr>
            </a:pPr>
            <a:r>
              <a:rPr lang="en-US" sz="2800" dirty="0" smtClean="0"/>
              <a:t>Membership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RNC Chair –</a:t>
            </a:r>
            <a:r>
              <a:rPr lang="en-US" sz="2400" dirty="0" err="1" smtClean="0"/>
              <a:t>Reince</a:t>
            </a:r>
            <a:r>
              <a:rPr lang="en-US" sz="2400" dirty="0" smtClean="0"/>
              <a:t> </a:t>
            </a:r>
            <a:r>
              <a:rPr lang="en-US" sz="2400" dirty="0" err="1" smtClean="0"/>
              <a:t>Priebus</a:t>
            </a:r>
            <a:endParaRPr lang="en-US" sz="2400" dirty="0" smtClean="0"/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RNC Vice Chair – Sharon Day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3 Members for each state</a:t>
            </a:r>
          </a:p>
          <a:p>
            <a:pPr lvl="2"/>
            <a:r>
              <a:rPr lang="en-US" dirty="0" smtClean="0"/>
              <a:t>State Chair – Tom Mechler</a:t>
            </a:r>
          </a:p>
          <a:p>
            <a:pPr lvl="2"/>
            <a:r>
              <a:rPr lang="en-US" dirty="0" smtClean="0"/>
              <a:t>National Committee Man – Dr. Robin Armstrong</a:t>
            </a:r>
          </a:p>
          <a:p>
            <a:pPr lvl="2"/>
            <a:r>
              <a:rPr lang="en-US" dirty="0" smtClean="0"/>
              <a:t>National Committee Woman – Toni Anne Dashiell </a:t>
            </a:r>
          </a:p>
          <a:p>
            <a:pPr lvl="3"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National Committee Members are elected at the State Convention in presidential election years</a:t>
            </a:r>
          </a:p>
          <a:p>
            <a:pPr lvl="0">
              <a:buClr>
                <a:srgbClr val="C00000"/>
              </a:buClr>
            </a:pPr>
            <a:r>
              <a:rPr lang="en-US" sz="2800" dirty="0" smtClean="0"/>
              <a:t> Election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RNC Chair and Vice Chair elected by RNC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11" r="695" b="23333"/>
          <a:stretch/>
        </p:blipFill>
        <p:spPr>
          <a:xfrm>
            <a:off x="5878954" y="1371600"/>
            <a:ext cx="2350646" cy="23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5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Republican Party of Texas (RPT)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81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Membership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State Chair – Tom Mechler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State Vice Chair – Amy Clark</a:t>
            </a:r>
            <a:endParaRPr lang="en-US" dirty="0" smtClean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Chair and Vice Chair are elected every two years at the State Convention</a:t>
            </a:r>
          </a:p>
          <a:p>
            <a:pPr lvl="2">
              <a:buClr>
                <a:schemeClr val="accent3">
                  <a:lumMod val="75000"/>
                </a:schemeClr>
              </a:buClr>
              <a:buNone/>
            </a:pPr>
            <a:r>
              <a:rPr lang="en-US" sz="6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sz="2400" dirty="0" smtClean="0"/>
              <a:t>62 State Republican Executive Committee Members (SREC)</a:t>
            </a:r>
          </a:p>
          <a:p>
            <a:pPr lvl="2"/>
            <a:r>
              <a:rPr lang="en-US" dirty="0" smtClean="0"/>
              <a:t>1 man and 1 woman from each State Senate District (31 Districts)</a:t>
            </a:r>
          </a:p>
          <a:p>
            <a:pPr lvl="2"/>
            <a:r>
              <a:rPr lang="en-US" dirty="0" smtClean="0"/>
              <a:t>Elected every two years at the State Convention</a:t>
            </a:r>
          </a:p>
          <a:p>
            <a:pPr lvl="2"/>
            <a:r>
              <a:rPr lang="en-US" dirty="0" smtClean="0"/>
              <a:t>Cannot serve more than 4 consecutive terms </a:t>
            </a:r>
            <a:r>
              <a:rPr lang="en-US" sz="1700" dirty="0" smtClean="0"/>
              <a:t>(8 years consecutively) </a:t>
            </a:r>
          </a:p>
          <a:p>
            <a:pPr lvl="2">
              <a:buNone/>
            </a:pPr>
            <a:r>
              <a:rPr lang="en-US" sz="600" dirty="0" smtClean="0"/>
              <a:t> 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Other Non Voting Officers</a:t>
            </a:r>
          </a:p>
          <a:p>
            <a:pPr lvl="2"/>
            <a:r>
              <a:rPr lang="en-US" sz="1700" dirty="0" smtClean="0"/>
              <a:t>Secretary – elected by the SREC</a:t>
            </a:r>
            <a:endParaRPr lang="en-US" sz="1700" dirty="0"/>
          </a:p>
          <a:p>
            <a:pPr lvl="2"/>
            <a:r>
              <a:rPr lang="en-US" sz="1700" dirty="0" smtClean="0"/>
              <a:t>General Counsel and Assistant General Counsel – appointed </a:t>
            </a:r>
          </a:p>
          <a:p>
            <a:pPr lvl="2"/>
            <a:r>
              <a:rPr lang="en-US" sz="1700" dirty="0" smtClean="0"/>
              <a:t>Treasurer and Assistant Treasurer – appointed </a:t>
            </a:r>
          </a:p>
          <a:p>
            <a:pPr lvl="2"/>
            <a:r>
              <a:rPr lang="en-US" sz="1700" dirty="0" smtClean="0"/>
              <a:t>Sergeant-at-Arms – appointed </a:t>
            </a:r>
          </a:p>
          <a:p>
            <a:pPr lvl="2"/>
            <a:r>
              <a:rPr lang="en-US" sz="1700" dirty="0" smtClean="0"/>
              <a:t>Chaplain – appointed </a:t>
            </a:r>
            <a:endParaRPr lang="en-US" dirty="0" smtClean="0"/>
          </a:p>
          <a:p>
            <a:pPr lv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3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County Republican Party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702629"/>
            <a:ext cx="8503920" cy="1850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Appointment to fill Vacancies</a:t>
            </a:r>
          </a:p>
          <a:p>
            <a:r>
              <a:rPr lang="en-US" dirty="0" smtClean="0"/>
              <a:t>Vacancies can be appointed following the appropriate method at </a:t>
            </a:r>
            <a:r>
              <a:rPr lang="en-US" smtClean="0"/>
              <a:t>any time.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524000"/>
            <a:ext cx="6019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700" dirty="0"/>
              <a:t>County Executive Committee (</a:t>
            </a:r>
            <a:r>
              <a:rPr lang="en-US" sz="2700" dirty="0" smtClean="0"/>
              <a:t>CEC)</a:t>
            </a:r>
          </a:p>
          <a:p>
            <a:pPr marL="800100" lvl="1" indent="-342900">
              <a:buClr>
                <a:srgbClr val="C00000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sz="2300" dirty="0" smtClean="0"/>
              <a:t>County Chair</a:t>
            </a:r>
          </a:p>
          <a:p>
            <a:pPr marL="800100" lvl="1" indent="-342900">
              <a:buClr>
                <a:srgbClr val="C00000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sz="2300" dirty="0" smtClean="0"/>
              <a:t>Precinct Chairs</a:t>
            </a:r>
          </a:p>
          <a:p>
            <a:pPr lvl="1">
              <a:buClr>
                <a:srgbClr val="C00000"/>
              </a:buClr>
              <a:buSzPct val="145000"/>
            </a:pPr>
            <a:r>
              <a:rPr lang="en-US" sz="800" dirty="0"/>
              <a:t> </a:t>
            </a:r>
            <a:endParaRPr lang="en-US" sz="800" dirty="0" smtClean="0"/>
          </a:p>
          <a:p>
            <a:pPr marL="342900" indent="-342900">
              <a:buClr>
                <a:srgbClr val="C00000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700" dirty="0" smtClean="0"/>
              <a:t>Selection</a:t>
            </a:r>
          </a:p>
          <a:p>
            <a:pPr marL="800100" lvl="1" indent="-342900">
              <a:buClr>
                <a:srgbClr val="C00000"/>
              </a:buClr>
              <a:buSzPct val="145000"/>
              <a:buFont typeface="Courier New" panose="02070309020205020404" pitchFamily="49" charset="0"/>
              <a:buChar char="o"/>
            </a:pPr>
            <a:r>
              <a:rPr lang="en-US" sz="2300" dirty="0" smtClean="0"/>
              <a:t>Elected </a:t>
            </a:r>
            <a:r>
              <a:rPr lang="en-US" sz="2300" dirty="0"/>
              <a:t>by voters during the Primary election in even numbered </a:t>
            </a:r>
            <a:r>
              <a:rPr lang="en-US" sz="2300" dirty="0" smtClean="0"/>
              <a:t>years</a:t>
            </a:r>
          </a:p>
          <a:p>
            <a:pPr marL="1257300" lvl="2" indent="-342900">
              <a:buClr>
                <a:srgbClr val="C00000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also be appointed by </a:t>
            </a:r>
            <a:r>
              <a:rPr lang="en-US" dirty="0" smtClean="0"/>
              <a:t>CEC</a:t>
            </a:r>
            <a:endParaRPr lang="en-US" sz="800" dirty="0" smtClean="0"/>
          </a:p>
          <a:p>
            <a:pPr marL="342900" indent="-342900">
              <a:buClr>
                <a:srgbClr val="C00000"/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700" dirty="0" smtClean="0"/>
              <a:t>Term </a:t>
            </a:r>
            <a:r>
              <a:rPr lang="en-US" sz="2700" dirty="0"/>
              <a:t>of office is two years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22222" r="6611" b="27778"/>
          <a:stretch/>
        </p:blipFill>
        <p:spPr>
          <a:xfrm>
            <a:off x="506963" y="219891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247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Georgia</vt:lpstr>
      <vt:lpstr>Wingdings</vt:lpstr>
      <vt:lpstr>Wingdings 2</vt:lpstr>
      <vt:lpstr>Civic</vt:lpstr>
      <vt:lpstr>Basic Republican Party Structure</vt:lpstr>
      <vt:lpstr>PowerPoint Presentation</vt:lpstr>
      <vt:lpstr>Republican National Committee (RNC)</vt:lpstr>
      <vt:lpstr>Republican Party of Texas (RPT)</vt:lpstr>
      <vt:lpstr>County Republican Party </vt:lpstr>
    </vt:vector>
  </TitlesOfParts>
  <Company>RPT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dzapata</dc:creator>
  <cp:lastModifiedBy>Cassie Daniel</cp:lastModifiedBy>
  <cp:revision>232</cp:revision>
  <dcterms:created xsi:type="dcterms:W3CDTF">2013-01-30T03:53:33Z</dcterms:created>
  <dcterms:modified xsi:type="dcterms:W3CDTF">2015-09-17T02:12:02Z</dcterms:modified>
</cp:coreProperties>
</file>