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357" r:id="rId2"/>
    <p:sldId id="333" r:id="rId3"/>
    <p:sldId id="353" r:id="rId4"/>
    <p:sldId id="338" r:id="rId5"/>
    <p:sldId id="337" r:id="rId6"/>
    <p:sldId id="336" r:id="rId7"/>
    <p:sldId id="335" r:id="rId8"/>
    <p:sldId id="342" r:id="rId9"/>
    <p:sldId id="343" r:id="rId10"/>
    <p:sldId id="340" r:id="rId11"/>
    <p:sldId id="341" r:id="rId12"/>
    <p:sldId id="344" r:id="rId13"/>
    <p:sldId id="346" r:id="rId14"/>
    <p:sldId id="345" r:id="rId15"/>
    <p:sldId id="349" r:id="rId16"/>
    <p:sldId id="347" r:id="rId17"/>
    <p:sldId id="348" r:id="rId18"/>
    <p:sldId id="351" r:id="rId19"/>
    <p:sldId id="352" r:id="rId20"/>
    <p:sldId id="256" r:id="rId21"/>
    <p:sldId id="286" r:id="rId22"/>
    <p:sldId id="325" r:id="rId23"/>
    <p:sldId id="327" r:id="rId24"/>
    <p:sldId id="328" r:id="rId25"/>
    <p:sldId id="259" r:id="rId26"/>
    <p:sldId id="282" r:id="rId27"/>
    <p:sldId id="297" r:id="rId28"/>
    <p:sldId id="287" r:id="rId29"/>
    <p:sldId id="301" r:id="rId30"/>
    <p:sldId id="290" r:id="rId31"/>
    <p:sldId id="291" r:id="rId32"/>
    <p:sldId id="294" r:id="rId33"/>
    <p:sldId id="260" r:id="rId34"/>
    <p:sldId id="261" r:id="rId35"/>
    <p:sldId id="262" r:id="rId36"/>
    <p:sldId id="263" r:id="rId37"/>
    <p:sldId id="264" r:id="rId38"/>
    <p:sldId id="265" r:id="rId39"/>
    <p:sldId id="284" r:id="rId40"/>
    <p:sldId id="266" r:id="rId41"/>
    <p:sldId id="285" r:id="rId42"/>
    <p:sldId id="267" r:id="rId43"/>
    <p:sldId id="268" r:id="rId44"/>
    <p:sldId id="269" r:id="rId45"/>
    <p:sldId id="270" r:id="rId46"/>
    <p:sldId id="271" r:id="rId47"/>
    <p:sldId id="272" r:id="rId48"/>
    <p:sldId id="273" r:id="rId49"/>
    <p:sldId id="274" r:id="rId50"/>
    <p:sldId id="275" r:id="rId51"/>
    <p:sldId id="276" r:id="rId52"/>
    <p:sldId id="277" r:id="rId53"/>
    <p:sldId id="278" r:id="rId54"/>
    <p:sldId id="279" r:id="rId55"/>
    <p:sldId id="280" r:id="rId56"/>
    <p:sldId id="281" r:id="rId57"/>
    <p:sldId id="306" r:id="rId58"/>
    <p:sldId id="303" r:id="rId59"/>
    <p:sldId id="307" r:id="rId60"/>
    <p:sldId id="308" r:id="rId61"/>
    <p:sldId id="309" r:id="rId62"/>
    <p:sldId id="310" r:id="rId63"/>
    <p:sldId id="311" r:id="rId64"/>
    <p:sldId id="314" r:id="rId65"/>
    <p:sldId id="313" r:id="rId66"/>
    <p:sldId id="329" r:id="rId67"/>
    <p:sldId id="299" r:id="rId68"/>
    <p:sldId id="356" r:id="rId69"/>
    <p:sldId id="355" r:id="rId7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429A"/>
    <a:srgbClr val="DFF3F5"/>
    <a:srgbClr val="F0F9FA"/>
    <a:srgbClr val="E8F4F8"/>
    <a:srgbClr val="1F36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4660" autoAdjust="0"/>
  </p:normalViewPr>
  <p:slideViewPr>
    <p:cSldViewPr>
      <p:cViewPr varScale="1">
        <p:scale>
          <a:sx n="110" d="100"/>
          <a:sy n="110" d="100"/>
        </p:scale>
        <p:origin x="1266"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7" d="100"/>
          <a:sy n="67" d="100"/>
        </p:scale>
        <p:origin x="-2832" y="-11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r>
              <a:rPr lang="en-US" smtClean="0"/>
              <a:t>Texas Secretary of State Elections Division</a:t>
            </a:r>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FF2CAD0D-B38F-4536-9E11-934353A408E9}" type="datetimeFigureOut">
              <a:rPr lang="en-US" smtClean="0"/>
              <a:t>10/19/2016</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r>
              <a:rPr lang="en-US" smtClean="0"/>
              <a:t>Texas Secretary of State Elections Division</a:t>
            </a:r>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3DCE7F3A-4117-4E20-B1FB-87A97EA08215}" type="slidenum">
              <a:rPr lang="en-US" smtClean="0"/>
              <a:t>‹#›</a:t>
            </a:fld>
            <a:endParaRPr lang="en-US"/>
          </a:p>
        </p:txBody>
      </p:sp>
    </p:spTree>
    <p:extLst>
      <p:ext uri="{BB962C8B-B14F-4D97-AF65-F5344CB8AC3E}">
        <p14:creationId xmlns:p14="http://schemas.microsoft.com/office/powerpoint/2010/main" val="422972116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r>
              <a:rPr lang="en-US" smtClean="0"/>
              <a:t>Texas Secretary of State Elections Division</a:t>
            </a: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AE4AA13C-34D0-4714-A1CC-FDF4012F67EF}" type="datetimeFigureOut">
              <a:rPr lang="en-US" smtClean="0"/>
              <a:t>10/19/2016</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r>
              <a:rPr lang="en-US" smtClean="0"/>
              <a:t>Texas Secretary of State Elections Division</a:t>
            </a:r>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416844FE-F781-4DB3-B5D4-FD209EFE19F3}" type="slidenum">
              <a:rPr lang="en-US" smtClean="0"/>
              <a:t>‹#›</a:t>
            </a:fld>
            <a:endParaRPr lang="en-US"/>
          </a:p>
        </p:txBody>
      </p:sp>
    </p:spTree>
    <p:extLst>
      <p:ext uri="{BB962C8B-B14F-4D97-AF65-F5344CB8AC3E}">
        <p14:creationId xmlns:p14="http://schemas.microsoft.com/office/powerpoint/2010/main" val="102312104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1</a:t>
            </a:fld>
            <a:endParaRPr lang="en-US"/>
          </a:p>
        </p:txBody>
      </p:sp>
    </p:spTree>
    <p:extLst>
      <p:ext uri="{BB962C8B-B14F-4D97-AF65-F5344CB8AC3E}">
        <p14:creationId xmlns:p14="http://schemas.microsoft.com/office/powerpoint/2010/main" val="2706177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10</a:t>
            </a:fld>
            <a:endParaRPr lang="en-US"/>
          </a:p>
        </p:txBody>
      </p:sp>
    </p:spTree>
    <p:extLst>
      <p:ext uri="{BB962C8B-B14F-4D97-AF65-F5344CB8AC3E}">
        <p14:creationId xmlns:p14="http://schemas.microsoft.com/office/powerpoint/2010/main" val="482177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11</a:t>
            </a:fld>
            <a:endParaRPr lang="en-US"/>
          </a:p>
        </p:txBody>
      </p:sp>
    </p:spTree>
    <p:extLst>
      <p:ext uri="{BB962C8B-B14F-4D97-AF65-F5344CB8AC3E}">
        <p14:creationId xmlns:p14="http://schemas.microsoft.com/office/powerpoint/2010/main" val="3514825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12</a:t>
            </a:fld>
            <a:endParaRPr lang="en-US"/>
          </a:p>
        </p:txBody>
      </p:sp>
    </p:spTree>
    <p:extLst>
      <p:ext uri="{BB962C8B-B14F-4D97-AF65-F5344CB8AC3E}">
        <p14:creationId xmlns:p14="http://schemas.microsoft.com/office/powerpoint/2010/main" val="1378513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13</a:t>
            </a:fld>
            <a:endParaRPr lang="en-US"/>
          </a:p>
        </p:txBody>
      </p:sp>
    </p:spTree>
    <p:extLst>
      <p:ext uri="{BB962C8B-B14F-4D97-AF65-F5344CB8AC3E}">
        <p14:creationId xmlns:p14="http://schemas.microsoft.com/office/powerpoint/2010/main" val="484247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14</a:t>
            </a:fld>
            <a:endParaRPr lang="en-US"/>
          </a:p>
        </p:txBody>
      </p:sp>
    </p:spTree>
    <p:extLst>
      <p:ext uri="{BB962C8B-B14F-4D97-AF65-F5344CB8AC3E}">
        <p14:creationId xmlns:p14="http://schemas.microsoft.com/office/powerpoint/2010/main" val="368162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15</a:t>
            </a:fld>
            <a:endParaRPr lang="en-US"/>
          </a:p>
        </p:txBody>
      </p:sp>
    </p:spTree>
    <p:extLst>
      <p:ext uri="{BB962C8B-B14F-4D97-AF65-F5344CB8AC3E}">
        <p14:creationId xmlns:p14="http://schemas.microsoft.com/office/powerpoint/2010/main" val="1711694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16</a:t>
            </a:fld>
            <a:endParaRPr lang="en-US"/>
          </a:p>
        </p:txBody>
      </p:sp>
    </p:spTree>
    <p:extLst>
      <p:ext uri="{BB962C8B-B14F-4D97-AF65-F5344CB8AC3E}">
        <p14:creationId xmlns:p14="http://schemas.microsoft.com/office/powerpoint/2010/main" val="2134844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17</a:t>
            </a:fld>
            <a:endParaRPr lang="en-US"/>
          </a:p>
        </p:txBody>
      </p:sp>
    </p:spTree>
    <p:extLst>
      <p:ext uri="{BB962C8B-B14F-4D97-AF65-F5344CB8AC3E}">
        <p14:creationId xmlns:p14="http://schemas.microsoft.com/office/powerpoint/2010/main" val="3077017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18</a:t>
            </a:fld>
            <a:endParaRPr lang="en-US"/>
          </a:p>
        </p:txBody>
      </p:sp>
    </p:spTree>
    <p:extLst>
      <p:ext uri="{BB962C8B-B14F-4D97-AF65-F5344CB8AC3E}">
        <p14:creationId xmlns:p14="http://schemas.microsoft.com/office/powerpoint/2010/main" val="3582606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19</a:t>
            </a:fld>
            <a:endParaRPr lang="en-US"/>
          </a:p>
        </p:txBody>
      </p:sp>
    </p:spTree>
    <p:extLst>
      <p:ext uri="{BB962C8B-B14F-4D97-AF65-F5344CB8AC3E}">
        <p14:creationId xmlns:p14="http://schemas.microsoft.com/office/powerpoint/2010/main" val="291816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2</a:t>
            </a:fld>
            <a:endParaRPr lang="en-US"/>
          </a:p>
        </p:txBody>
      </p:sp>
    </p:spTree>
    <p:extLst>
      <p:ext uri="{BB962C8B-B14F-4D97-AF65-F5344CB8AC3E}">
        <p14:creationId xmlns:p14="http://schemas.microsoft.com/office/powerpoint/2010/main" val="1040522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15CCB3B5-1094-4A19-823E-4699DA8CF58B}"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20</a:t>
            </a:fld>
            <a:endParaRPr lang="en-US"/>
          </a:p>
        </p:txBody>
      </p:sp>
    </p:spTree>
    <p:extLst>
      <p:ext uri="{BB962C8B-B14F-4D97-AF65-F5344CB8AC3E}">
        <p14:creationId xmlns:p14="http://schemas.microsoft.com/office/powerpoint/2010/main" val="2698392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68</a:t>
            </a:fld>
            <a:endParaRPr lang="en-US"/>
          </a:p>
        </p:txBody>
      </p:sp>
    </p:spTree>
    <p:extLst>
      <p:ext uri="{BB962C8B-B14F-4D97-AF65-F5344CB8AC3E}">
        <p14:creationId xmlns:p14="http://schemas.microsoft.com/office/powerpoint/2010/main" val="3413498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69</a:t>
            </a:fld>
            <a:endParaRPr lang="en-US"/>
          </a:p>
        </p:txBody>
      </p:sp>
    </p:spTree>
    <p:extLst>
      <p:ext uri="{BB962C8B-B14F-4D97-AF65-F5344CB8AC3E}">
        <p14:creationId xmlns:p14="http://schemas.microsoft.com/office/powerpoint/2010/main" val="4116104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3</a:t>
            </a:fld>
            <a:endParaRPr lang="en-US"/>
          </a:p>
        </p:txBody>
      </p:sp>
    </p:spTree>
    <p:extLst>
      <p:ext uri="{BB962C8B-B14F-4D97-AF65-F5344CB8AC3E}">
        <p14:creationId xmlns:p14="http://schemas.microsoft.com/office/powerpoint/2010/main" val="3849040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4</a:t>
            </a:fld>
            <a:endParaRPr lang="en-US"/>
          </a:p>
        </p:txBody>
      </p:sp>
    </p:spTree>
    <p:extLst>
      <p:ext uri="{BB962C8B-B14F-4D97-AF65-F5344CB8AC3E}">
        <p14:creationId xmlns:p14="http://schemas.microsoft.com/office/powerpoint/2010/main" val="132930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5</a:t>
            </a:fld>
            <a:endParaRPr lang="en-US"/>
          </a:p>
        </p:txBody>
      </p:sp>
    </p:spTree>
    <p:extLst>
      <p:ext uri="{BB962C8B-B14F-4D97-AF65-F5344CB8AC3E}">
        <p14:creationId xmlns:p14="http://schemas.microsoft.com/office/powerpoint/2010/main" val="144490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6</a:t>
            </a:fld>
            <a:endParaRPr lang="en-US"/>
          </a:p>
        </p:txBody>
      </p:sp>
    </p:spTree>
    <p:extLst>
      <p:ext uri="{BB962C8B-B14F-4D97-AF65-F5344CB8AC3E}">
        <p14:creationId xmlns:p14="http://schemas.microsoft.com/office/powerpoint/2010/main" val="241902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7</a:t>
            </a:fld>
            <a:endParaRPr lang="en-US"/>
          </a:p>
        </p:txBody>
      </p:sp>
    </p:spTree>
    <p:extLst>
      <p:ext uri="{BB962C8B-B14F-4D97-AF65-F5344CB8AC3E}">
        <p14:creationId xmlns:p14="http://schemas.microsoft.com/office/powerpoint/2010/main" val="260698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8</a:t>
            </a:fld>
            <a:endParaRPr lang="en-US"/>
          </a:p>
        </p:txBody>
      </p:sp>
    </p:spTree>
    <p:extLst>
      <p:ext uri="{BB962C8B-B14F-4D97-AF65-F5344CB8AC3E}">
        <p14:creationId xmlns:p14="http://schemas.microsoft.com/office/powerpoint/2010/main" val="1352161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Texas Secretary of State Elections Division</a:t>
            </a:r>
            <a:endParaRPr lang="en-US"/>
          </a:p>
        </p:txBody>
      </p:sp>
      <p:sp>
        <p:nvSpPr>
          <p:cNvPr id="5" name="Date Placeholder 4"/>
          <p:cNvSpPr>
            <a:spLocks noGrp="1"/>
          </p:cNvSpPr>
          <p:nvPr>
            <p:ph type="dt" idx="11"/>
          </p:nvPr>
        </p:nvSpPr>
        <p:spPr/>
        <p:txBody>
          <a:bodyPr/>
          <a:lstStyle/>
          <a:p>
            <a:fld id="{35348E89-47F5-42F3-9577-5CBFE81A8BFD}" type="datetime1">
              <a:rPr lang="en-US" smtClean="0"/>
              <a:t>10/19/2016</a:t>
            </a:fld>
            <a:endParaRPr lang="en-US"/>
          </a:p>
        </p:txBody>
      </p:sp>
      <p:sp>
        <p:nvSpPr>
          <p:cNvPr id="6" name="Footer Placeholder 5"/>
          <p:cNvSpPr>
            <a:spLocks noGrp="1"/>
          </p:cNvSpPr>
          <p:nvPr>
            <p:ph type="ftr" sz="quarter" idx="12"/>
          </p:nvPr>
        </p:nvSpPr>
        <p:spPr/>
        <p:txBody>
          <a:bodyPr/>
          <a:lstStyle/>
          <a:p>
            <a:r>
              <a:rPr lang="en-US" smtClean="0"/>
              <a:t>Texas Secretary of State Elections Division</a:t>
            </a:r>
            <a:endParaRPr lang="en-US"/>
          </a:p>
        </p:txBody>
      </p:sp>
      <p:sp>
        <p:nvSpPr>
          <p:cNvPr id="7" name="Slide Number Placeholder 6"/>
          <p:cNvSpPr>
            <a:spLocks noGrp="1"/>
          </p:cNvSpPr>
          <p:nvPr>
            <p:ph type="sldNum" sz="quarter" idx="13"/>
          </p:nvPr>
        </p:nvSpPr>
        <p:spPr/>
        <p:txBody>
          <a:bodyPr/>
          <a:lstStyle/>
          <a:p>
            <a:fld id="{416844FE-F781-4DB3-B5D4-FD209EFE19F3}" type="slidenum">
              <a:rPr lang="en-US" smtClean="0"/>
              <a:t>9</a:t>
            </a:fld>
            <a:endParaRPr lang="en-US"/>
          </a:p>
        </p:txBody>
      </p:sp>
    </p:spTree>
    <p:extLst>
      <p:ext uri="{BB962C8B-B14F-4D97-AF65-F5344CB8AC3E}">
        <p14:creationId xmlns:p14="http://schemas.microsoft.com/office/powerpoint/2010/main" val="1501201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780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1A1A626-83EC-40A2-899D-746C10BBB9A3}" type="datetime1">
              <a:rPr lang="en-US" smtClean="0"/>
              <a:t>10/19/2016</a:t>
            </a:fld>
            <a:endParaRPr lang="en-US" dirty="0"/>
          </a:p>
        </p:txBody>
      </p:sp>
      <p:sp>
        <p:nvSpPr>
          <p:cNvPr id="5" name="Footer Placeholder 4"/>
          <p:cNvSpPr>
            <a:spLocks noGrp="1"/>
          </p:cNvSpPr>
          <p:nvPr>
            <p:ph type="ftr" sz="quarter" idx="11"/>
          </p:nvPr>
        </p:nvSpPr>
        <p:spPr/>
        <p:txBody>
          <a:bodyPr/>
          <a:lstStyle/>
          <a:p>
            <a:r>
              <a:rPr lang="en-US" dirty="0" smtClean="0"/>
              <a:t>Texas Secretary of State</a:t>
            </a:r>
            <a:endParaRPr lang="en-US" dirty="0"/>
          </a:p>
        </p:txBody>
      </p:sp>
      <p:sp>
        <p:nvSpPr>
          <p:cNvPr id="6" name="Slide Number Placeholder 5"/>
          <p:cNvSpPr>
            <a:spLocks noGrp="1"/>
          </p:cNvSpPr>
          <p:nvPr>
            <p:ph type="sldNum" sz="quarter" idx="12"/>
          </p:nvPr>
        </p:nvSpPr>
        <p:spPr>
          <a:xfrm>
            <a:off x="6553200" y="6356350"/>
            <a:ext cx="1219200" cy="365125"/>
          </a:xfrm>
        </p:spPr>
        <p:txBody>
          <a:bodyPr/>
          <a:lstStyle/>
          <a:p>
            <a:fld id="{3F95814A-D311-427B-8C8C-051ABB3D39E3}" type="slidenum">
              <a:rPr lang="en-US" smtClean="0"/>
              <a:t>‹#›</a:t>
            </a:fld>
            <a:endParaRPr lang="en-US"/>
          </a:p>
        </p:txBody>
      </p:sp>
    </p:spTree>
    <p:extLst>
      <p:ext uri="{BB962C8B-B14F-4D97-AF65-F5344CB8AC3E}">
        <p14:creationId xmlns:p14="http://schemas.microsoft.com/office/powerpoint/2010/main" val="38578989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dirty="0"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a:t>
            </a:fld>
            <a:endParaRPr lang="en-US"/>
          </a:p>
        </p:txBody>
      </p:sp>
    </p:spTree>
    <p:extLst>
      <p:ext uri="{BB962C8B-B14F-4D97-AF65-F5344CB8AC3E}">
        <p14:creationId xmlns:p14="http://schemas.microsoft.com/office/powerpoint/2010/main" val="4891417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16718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667000"/>
            <a:ext cx="7772400" cy="1500187"/>
          </a:xfrm>
        </p:spPr>
        <p:txBody>
          <a:bodyPr anchor="b"/>
          <a:lstStyle>
            <a:lvl1pPr marL="0" indent="0">
              <a:buNone/>
              <a:defRPr sz="2000">
                <a:solidFill>
                  <a:schemeClr val="tx2">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33DE8-86C1-4F4F-837C-4C9702AB6147}" type="datetime1">
              <a:rPr lang="en-US" smtClean="0"/>
              <a:t>10/19/2016</a:t>
            </a:fld>
            <a:endParaRPr lang="en-US"/>
          </a:p>
        </p:txBody>
      </p:sp>
      <p:sp>
        <p:nvSpPr>
          <p:cNvPr id="5" name="Footer Placeholder 4"/>
          <p:cNvSpPr>
            <a:spLocks noGrp="1"/>
          </p:cNvSpPr>
          <p:nvPr>
            <p:ph type="ftr" sz="quarter" idx="11"/>
          </p:nvPr>
        </p:nvSpPr>
        <p:spPr/>
        <p:txBody>
          <a:bodyPr/>
          <a:lstStyle/>
          <a:p>
            <a:r>
              <a:rPr lang="en-US" dirty="0"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a:t>
            </a:fld>
            <a:endParaRPr lang="en-US"/>
          </a:p>
        </p:txBody>
      </p:sp>
    </p:spTree>
    <p:extLst>
      <p:ext uri="{BB962C8B-B14F-4D97-AF65-F5344CB8AC3E}">
        <p14:creationId xmlns:p14="http://schemas.microsoft.com/office/powerpoint/2010/main" val="296556295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133600"/>
            <a:ext cx="4038600" cy="3459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33600"/>
            <a:ext cx="4038600" cy="3459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931C6D-49E4-4D6E-A8A9-7CB88B30C142}" type="datetime1">
              <a:rPr lang="en-US" smtClean="0"/>
              <a:t>10/19/2016</a:t>
            </a:fld>
            <a:endParaRPr lang="en-US"/>
          </a:p>
        </p:txBody>
      </p:sp>
      <p:sp>
        <p:nvSpPr>
          <p:cNvPr id="6" name="Footer Placeholder 5"/>
          <p:cNvSpPr>
            <a:spLocks noGrp="1"/>
          </p:cNvSpPr>
          <p:nvPr>
            <p:ph type="ftr" sz="quarter" idx="11"/>
          </p:nvPr>
        </p:nvSpPr>
        <p:spPr/>
        <p:txBody>
          <a:bodyPr/>
          <a:lstStyle/>
          <a:p>
            <a:r>
              <a:rPr lang="en-US" dirty="0" smtClean="0"/>
              <a:t>Texas Secretary of State</a:t>
            </a:r>
            <a:endParaRPr lang="en-US" dirty="0"/>
          </a:p>
        </p:txBody>
      </p:sp>
      <p:sp>
        <p:nvSpPr>
          <p:cNvPr id="7" name="Slide Number Placeholder 6"/>
          <p:cNvSpPr>
            <a:spLocks noGrp="1"/>
          </p:cNvSpPr>
          <p:nvPr>
            <p:ph type="sldNum" sz="quarter" idx="12"/>
          </p:nvPr>
        </p:nvSpPr>
        <p:spPr/>
        <p:txBody>
          <a:bodyPr/>
          <a:lstStyle/>
          <a:p>
            <a:fld id="{3F95814A-D311-427B-8C8C-051ABB3D39E3}" type="slidenum">
              <a:rPr lang="en-US" smtClean="0"/>
              <a:t>‹#›</a:t>
            </a:fld>
            <a:endParaRPr lang="en-US"/>
          </a:p>
        </p:txBody>
      </p:sp>
    </p:spTree>
    <p:extLst>
      <p:ext uri="{BB962C8B-B14F-4D97-AF65-F5344CB8AC3E}">
        <p14:creationId xmlns:p14="http://schemas.microsoft.com/office/powerpoint/2010/main" val="13058407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8288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90799"/>
            <a:ext cx="4040188" cy="3306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8288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90799"/>
            <a:ext cx="4041775" cy="3306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416F08-0EAD-4CCA-A918-94A9BD2D9D71}" type="datetime1">
              <a:rPr lang="en-US" smtClean="0"/>
              <a:t>10/19/2016</a:t>
            </a:fld>
            <a:endParaRPr lang="en-US"/>
          </a:p>
        </p:txBody>
      </p:sp>
      <p:sp>
        <p:nvSpPr>
          <p:cNvPr id="8" name="Footer Placeholder 7"/>
          <p:cNvSpPr>
            <a:spLocks noGrp="1"/>
          </p:cNvSpPr>
          <p:nvPr>
            <p:ph type="ftr" sz="quarter" idx="11"/>
          </p:nvPr>
        </p:nvSpPr>
        <p:spPr/>
        <p:txBody>
          <a:bodyPr/>
          <a:lstStyle/>
          <a:p>
            <a:r>
              <a:rPr lang="en-US" dirty="0" smtClean="0"/>
              <a:t>Texas Secretary of State</a:t>
            </a:r>
            <a:endParaRPr lang="en-US" dirty="0"/>
          </a:p>
        </p:txBody>
      </p:sp>
      <p:sp>
        <p:nvSpPr>
          <p:cNvPr id="9" name="Slide Number Placeholder 8"/>
          <p:cNvSpPr>
            <a:spLocks noGrp="1"/>
          </p:cNvSpPr>
          <p:nvPr>
            <p:ph type="sldNum" sz="quarter" idx="12"/>
          </p:nvPr>
        </p:nvSpPr>
        <p:spPr/>
        <p:txBody>
          <a:bodyPr/>
          <a:lstStyle/>
          <a:p>
            <a:fld id="{3F95814A-D311-427B-8C8C-051ABB3D39E3}" type="slidenum">
              <a:rPr lang="en-US" smtClean="0"/>
              <a:t>‹#›</a:t>
            </a:fld>
            <a:endParaRPr lang="en-US"/>
          </a:p>
        </p:txBody>
      </p:sp>
    </p:spTree>
    <p:extLst>
      <p:ext uri="{BB962C8B-B14F-4D97-AF65-F5344CB8AC3E}">
        <p14:creationId xmlns:p14="http://schemas.microsoft.com/office/powerpoint/2010/main" val="13964928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2192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86B4A50C-685B-4282-93A2-51B454F277A8}" type="datetime1">
              <a:rPr lang="en-US" smtClean="0"/>
              <a:t>10/19/2016</a:t>
            </a:fld>
            <a:endParaRPr lang="en-US"/>
          </a:p>
        </p:txBody>
      </p:sp>
      <p:sp>
        <p:nvSpPr>
          <p:cNvPr id="4" name="Footer Placeholder 3"/>
          <p:cNvSpPr>
            <a:spLocks noGrp="1"/>
          </p:cNvSpPr>
          <p:nvPr>
            <p:ph type="ftr" sz="quarter" idx="11"/>
          </p:nvPr>
        </p:nvSpPr>
        <p:spPr/>
        <p:txBody>
          <a:bodyPr/>
          <a:lstStyle/>
          <a:p>
            <a:r>
              <a:rPr lang="en-US" dirty="0" smtClean="0"/>
              <a:t>Texas Secretary of State</a:t>
            </a:r>
            <a:endParaRPr lang="en-US" dirty="0"/>
          </a:p>
        </p:txBody>
      </p:sp>
      <p:sp>
        <p:nvSpPr>
          <p:cNvPr id="5" name="Slide Number Placeholder 4"/>
          <p:cNvSpPr>
            <a:spLocks noGrp="1"/>
          </p:cNvSpPr>
          <p:nvPr>
            <p:ph type="sldNum" sz="quarter" idx="12"/>
          </p:nvPr>
        </p:nvSpPr>
        <p:spPr/>
        <p:txBody>
          <a:bodyPr/>
          <a:lstStyle/>
          <a:p>
            <a:fld id="{3F95814A-D311-427B-8C8C-051ABB3D39E3}" type="slidenum">
              <a:rPr lang="en-US" smtClean="0"/>
              <a:t>‹#›</a:t>
            </a:fld>
            <a:endParaRPr lang="en-US"/>
          </a:p>
        </p:txBody>
      </p:sp>
    </p:spTree>
    <p:extLst>
      <p:ext uri="{BB962C8B-B14F-4D97-AF65-F5344CB8AC3E}">
        <p14:creationId xmlns:p14="http://schemas.microsoft.com/office/powerpoint/2010/main" val="28343447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dirty="0"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a:t>
            </a:fld>
            <a:endParaRPr lang="en-US"/>
          </a:p>
        </p:txBody>
      </p:sp>
    </p:spTree>
    <p:extLst>
      <p:ext uri="{BB962C8B-B14F-4D97-AF65-F5344CB8AC3E}">
        <p14:creationId xmlns:p14="http://schemas.microsoft.com/office/powerpoint/2010/main" val="14550536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162051"/>
            <a:ext cx="5111750" cy="388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381250"/>
            <a:ext cx="3008313" cy="35353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9CA22A-A9C5-4858-B097-42074617D1B4}" type="datetime1">
              <a:rPr lang="en-US" smtClean="0"/>
              <a:t>10/19/2016</a:t>
            </a:fld>
            <a:endParaRPr lang="en-US"/>
          </a:p>
        </p:txBody>
      </p:sp>
      <p:sp>
        <p:nvSpPr>
          <p:cNvPr id="6" name="Footer Placeholder 5"/>
          <p:cNvSpPr>
            <a:spLocks noGrp="1"/>
          </p:cNvSpPr>
          <p:nvPr>
            <p:ph type="ftr" sz="quarter" idx="11"/>
          </p:nvPr>
        </p:nvSpPr>
        <p:spPr/>
        <p:txBody>
          <a:bodyPr/>
          <a:lstStyle/>
          <a:p>
            <a:r>
              <a:rPr lang="en-US" dirty="0" smtClean="0"/>
              <a:t>Texas Secretary of State</a:t>
            </a:r>
            <a:endParaRPr lang="en-US" dirty="0"/>
          </a:p>
        </p:txBody>
      </p:sp>
      <p:sp>
        <p:nvSpPr>
          <p:cNvPr id="7" name="Slide Number Placeholder 6"/>
          <p:cNvSpPr>
            <a:spLocks noGrp="1"/>
          </p:cNvSpPr>
          <p:nvPr>
            <p:ph type="sldNum" sz="quarter" idx="12"/>
          </p:nvPr>
        </p:nvSpPr>
        <p:spPr/>
        <p:txBody>
          <a:bodyPr/>
          <a:lstStyle/>
          <a:p>
            <a:fld id="{3F95814A-D311-427B-8C8C-051ABB3D39E3}" type="slidenum">
              <a:rPr lang="en-US" smtClean="0"/>
              <a:t>‹#›</a:t>
            </a:fld>
            <a:endParaRPr lang="en-US"/>
          </a:p>
        </p:txBody>
      </p:sp>
    </p:spTree>
    <p:extLst>
      <p:ext uri="{BB962C8B-B14F-4D97-AF65-F5344CB8AC3E}">
        <p14:creationId xmlns:p14="http://schemas.microsoft.com/office/powerpoint/2010/main" val="30155388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905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EC725-FDAC-4C57-ABC9-52902A5AC0DB}" type="datetime1">
              <a:rPr lang="en-US" smtClean="0"/>
              <a:t>10/19/2016</a:t>
            </a:fld>
            <a:endParaRPr lang="en-US"/>
          </a:p>
        </p:txBody>
      </p:sp>
      <p:sp>
        <p:nvSpPr>
          <p:cNvPr id="6" name="Footer Placeholder 5"/>
          <p:cNvSpPr>
            <a:spLocks noGrp="1"/>
          </p:cNvSpPr>
          <p:nvPr>
            <p:ph type="ftr" sz="quarter" idx="11"/>
          </p:nvPr>
        </p:nvSpPr>
        <p:spPr/>
        <p:txBody>
          <a:bodyPr/>
          <a:lstStyle/>
          <a:p>
            <a:r>
              <a:rPr lang="en-US" dirty="0" smtClean="0"/>
              <a:t>Texas Secretary of State</a:t>
            </a:r>
            <a:endParaRPr lang="en-US" dirty="0"/>
          </a:p>
        </p:txBody>
      </p:sp>
      <p:sp>
        <p:nvSpPr>
          <p:cNvPr id="7" name="Slide Number Placeholder 6"/>
          <p:cNvSpPr>
            <a:spLocks noGrp="1"/>
          </p:cNvSpPr>
          <p:nvPr>
            <p:ph type="sldNum" sz="quarter" idx="12"/>
          </p:nvPr>
        </p:nvSpPr>
        <p:spPr/>
        <p:txBody>
          <a:bodyPr/>
          <a:lstStyle/>
          <a:p>
            <a:fld id="{3F95814A-D311-427B-8C8C-051ABB3D39E3}" type="slidenum">
              <a:rPr lang="en-US" smtClean="0"/>
              <a:t>‹#›</a:t>
            </a:fld>
            <a:endParaRPr lang="en-US"/>
          </a:p>
        </p:txBody>
      </p:sp>
    </p:spTree>
    <p:extLst>
      <p:ext uri="{BB962C8B-B14F-4D97-AF65-F5344CB8AC3E}">
        <p14:creationId xmlns:p14="http://schemas.microsoft.com/office/powerpoint/2010/main" val="3744273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9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8200"/>
            <a:ext cx="8229600" cy="1219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209800"/>
            <a:ext cx="8229600" cy="3429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a:noFill/>
        </p:spPr>
        <p:txBody>
          <a:bodyPr vert="horz" lIns="91440" tIns="45720" rIns="91440" bIns="45720" rtlCol="0" anchor="ctr"/>
          <a:lstStyle>
            <a:lvl1pPr algn="l">
              <a:defRPr sz="1200" b="1">
                <a:solidFill>
                  <a:srgbClr val="26429A"/>
                </a:solidFill>
              </a:defRPr>
            </a:lvl1pPr>
          </a:lstStyle>
          <a:p>
            <a:fld id="{EEE170C2-2A2A-41E0-BCF7-DD099034D3F3}" type="datetime1">
              <a:rPr lang="en-US" smtClean="0"/>
              <a:pPr/>
              <a:t>10/19/2016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a:solidFill>
                  <a:srgbClr val="26429A"/>
                </a:solidFill>
              </a:defRPr>
            </a:lvl1pPr>
          </a:lstStyle>
          <a:p>
            <a:r>
              <a:rPr lang="en-US" dirty="0" smtClean="0"/>
              <a:t>Texas Secretary of State</a:t>
            </a:r>
            <a:endParaRPr lang="en-US" dirty="0"/>
          </a:p>
        </p:txBody>
      </p:sp>
      <p:sp>
        <p:nvSpPr>
          <p:cNvPr id="6" name="Slide Number Placeholder 5"/>
          <p:cNvSpPr>
            <a:spLocks noGrp="1"/>
          </p:cNvSpPr>
          <p:nvPr>
            <p:ph type="sldNum" sz="quarter" idx="4"/>
          </p:nvPr>
        </p:nvSpPr>
        <p:spPr>
          <a:xfrm>
            <a:off x="6705600" y="6352638"/>
            <a:ext cx="1066800" cy="365125"/>
          </a:xfrm>
          <a:prstGeom prst="rect">
            <a:avLst/>
          </a:prstGeom>
        </p:spPr>
        <p:txBody>
          <a:bodyPr vert="horz" lIns="91440" tIns="45720" rIns="91440" bIns="45720" rtlCol="0" anchor="ctr"/>
          <a:lstStyle>
            <a:lvl1pPr algn="r">
              <a:defRPr sz="1200" b="1">
                <a:solidFill>
                  <a:srgbClr val="26429A"/>
                </a:solidFill>
              </a:defRPr>
            </a:lvl1pPr>
          </a:lstStyle>
          <a:p>
            <a:fld id="{3F95814A-D311-427B-8C8C-051ABB3D39E3}" type="slidenum">
              <a:rPr lang="en-US" smtClean="0"/>
              <a:pPr/>
              <a:t>‹#›</a:t>
            </a:fld>
            <a:endParaRPr lang="en-US" dirty="0"/>
          </a:p>
        </p:txBody>
      </p:sp>
      <p:cxnSp>
        <p:nvCxnSpPr>
          <p:cNvPr id="10" name="Straight Connector 9"/>
          <p:cNvCxnSpPr/>
          <p:nvPr/>
        </p:nvCxnSpPr>
        <p:spPr>
          <a:xfrm>
            <a:off x="457200" y="6400800"/>
            <a:ext cx="7315200" cy="0"/>
          </a:xfrm>
          <a:prstGeom prst="line">
            <a:avLst/>
          </a:prstGeom>
          <a:ln>
            <a:solidFill>
              <a:srgbClr val="26429A"/>
            </a:solidFill>
          </a:ln>
        </p:spPr>
        <p:style>
          <a:lnRef idx="1">
            <a:schemeClr val="accent1"/>
          </a:lnRef>
          <a:fillRef idx="0">
            <a:schemeClr val="accent1"/>
          </a:fillRef>
          <a:effectRef idx="0">
            <a:schemeClr val="accent1"/>
          </a:effectRef>
          <a:fontRef idx="minor">
            <a:schemeClr val="tx1"/>
          </a:fontRef>
        </p:style>
      </p:cxnSp>
      <p:pic>
        <p:nvPicPr>
          <p:cNvPr id="14" name="Picture 13" descr="Texas Secretary of State Seal" title="Texas Secretary of State Seal"/>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48599" y="5791200"/>
            <a:ext cx="942975" cy="942975"/>
          </a:xfrm>
          <a:prstGeom prst="rect">
            <a:avLst/>
          </a:prstGeom>
        </p:spPr>
      </p:pic>
      <p:pic>
        <p:nvPicPr>
          <p:cNvPr id="7" name="Picture 6" descr="Texas Secretary of State"/>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16456"/>
            <a:ext cx="9144000" cy="653143"/>
          </a:xfrm>
          <a:prstGeom prst="rect">
            <a:avLst/>
          </a:prstGeom>
        </p:spPr>
      </p:pic>
    </p:spTree>
    <p:extLst>
      <p:ext uri="{BB962C8B-B14F-4D97-AF65-F5344CB8AC3E}">
        <p14:creationId xmlns:p14="http://schemas.microsoft.com/office/powerpoint/2010/main" val="60263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hf hdr="0"/>
  <p:txStyles>
    <p:titleStyle>
      <a:lvl1pPr algn="r" defTabSz="914400" rtl="0" eaLnBrk="1" latinLnBrk="0" hangingPunct="1">
        <a:spcBef>
          <a:spcPct val="0"/>
        </a:spcBef>
        <a:buNone/>
        <a:defRPr sz="4400" kern="1200">
          <a:solidFill>
            <a:srgbClr val="26429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26429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6429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6429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6429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6429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www.sos.stste.tx.us/elections/elo/index.shtml" TargetMode="External"/><Relationship Id="rId5" Type="http://schemas.openxmlformats.org/officeDocument/2006/relationships/hyperlink" Target="http://www.sos.stste.tx.us/elections/laws/ealaws.shtml" TargetMode="Externa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www.sos.state.tx.us/elections/forms/election_judges_handbook.pdf" TargetMode="Externa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240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1</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050763"/>
            <a:ext cx="2286000" cy="2286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1388" y="4058965"/>
            <a:ext cx="1902823" cy="1902823"/>
          </a:xfrm>
          <a:prstGeom prst="rect">
            <a:avLst/>
          </a:prstGeom>
        </p:spPr>
      </p:pic>
      <p:sp>
        <p:nvSpPr>
          <p:cNvPr id="10" name="TextBox 9"/>
          <p:cNvSpPr txBox="1"/>
          <p:nvPr/>
        </p:nvSpPr>
        <p:spPr>
          <a:xfrm>
            <a:off x="1524000" y="299700"/>
            <a:ext cx="5961017" cy="3046988"/>
          </a:xfrm>
          <a:prstGeom prst="rect">
            <a:avLst/>
          </a:prstGeom>
          <a:noFill/>
        </p:spPr>
        <p:txBody>
          <a:bodyPr wrap="square" rtlCol="0">
            <a:spAutoFit/>
          </a:bodyPr>
          <a:lstStyle/>
          <a:p>
            <a:pPr algn="ctr"/>
            <a:r>
              <a:rPr lang="en-US" sz="4800" b="1" dirty="0" smtClean="0">
                <a:solidFill>
                  <a:srgbClr val="C00000"/>
                </a:solidFill>
              </a:rPr>
              <a:t>Poll Watching for 2016 General </a:t>
            </a:r>
            <a:r>
              <a:rPr lang="en-US" sz="4800" b="1" dirty="0" smtClean="0">
                <a:solidFill>
                  <a:srgbClr val="C00000"/>
                </a:solidFill>
              </a:rPr>
              <a:t>Election</a:t>
            </a:r>
          </a:p>
          <a:p>
            <a:pPr algn="ctr"/>
            <a:r>
              <a:rPr lang="en-US" sz="4800" b="1" dirty="0" smtClean="0">
                <a:solidFill>
                  <a:srgbClr val="C00000"/>
                </a:solidFill>
              </a:rPr>
              <a:t>Training Webinar</a:t>
            </a:r>
            <a:endParaRPr lang="en-US" sz="4800" b="1" dirty="0">
              <a:solidFill>
                <a:srgbClr val="C0000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29000" y="3461230"/>
            <a:ext cx="2667000" cy="523220"/>
          </a:xfrm>
          <a:prstGeom prst="rect">
            <a:avLst/>
          </a:prstGeom>
          <a:noFill/>
        </p:spPr>
        <p:txBody>
          <a:bodyPr wrap="square" rtlCol="0">
            <a:spAutoFit/>
          </a:bodyPr>
          <a:lstStyle/>
          <a:p>
            <a:r>
              <a:rPr lang="en-US" sz="2800" b="1" dirty="0" smtClean="0">
                <a:solidFill>
                  <a:srgbClr val="C00000"/>
                </a:solidFill>
              </a:rPr>
              <a:t>Hosted By: </a:t>
            </a:r>
            <a:endParaRPr lang="en-US" sz="2800" b="1" dirty="0">
              <a:solidFill>
                <a:srgbClr val="C00000"/>
              </a:solidFill>
            </a:endParaRPr>
          </a:p>
        </p:txBody>
      </p:sp>
    </p:spTree>
    <p:extLst>
      <p:ext uri="{BB962C8B-B14F-4D97-AF65-F5344CB8AC3E}">
        <p14:creationId xmlns:p14="http://schemas.microsoft.com/office/powerpoint/2010/main" val="3706409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10</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25121" y="228600"/>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342900" y="1807894"/>
            <a:ext cx="8458200" cy="769441"/>
          </a:xfrm>
          <a:prstGeom prst="rect">
            <a:avLst/>
          </a:prstGeom>
          <a:noFill/>
        </p:spPr>
        <p:txBody>
          <a:bodyPr wrap="square" rtlCol="0">
            <a:spAutoFit/>
          </a:bodyPr>
          <a:lstStyle/>
          <a:p>
            <a:pPr algn="ctr"/>
            <a:r>
              <a:rPr lang="en-US" sz="4400" b="1" dirty="0" smtClean="0">
                <a:solidFill>
                  <a:srgbClr val="002060"/>
                </a:solidFill>
              </a:rPr>
              <a:t>Maximum number of watchers</a:t>
            </a:r>
            <a:endParaRPr lang="en-US" sz="4400" b="1" dirty="0">
              <a:solidFill>
                <a:srgbClr val="002060"/>
              </a:solidFill>
            </a:endParaRPr>
          </a:p>
        </p:txBody>
      </p:sp>
      <p:sp>
        <p:nvSpPr>
          <p:cNvPr id="14" name="TextBox 13"/>
          <p:cNvSpPr txBox="1"/>
          <p:nvPr/>
        </p:nvSpPr>
        <p:spPr>
          <a:xfrm>
            <a:off x="533400" y="2303015"/>
            <a:ext cx="8077200" cy="4278094"/>
          </a:xfrm>
          <a:prstGeom prst="rect">
            <a:avLst/>
          </a:prstGeom>
          <a:noFill/>
        </p:spPr>
        <p:txBody>
          <a:bodyPr wrap="square" rtlCol="0">
            <a:spAutoFit/>
          </a:bodyPr>
          <a:lstStyle/>
          <a:p>
            <a:r>
              <a:rPr lang="en-US" sz="3200" b="1" dirty="0" smtClean="0">
                <a:solidFill>
                  <a:srgbClr val="002060"/>
                </a:solidFill>
              </a:rPr>
              <a:t>Q</a:t>
            </a:r>
            <a:r>
              <a:rPr lang="en-US" sz="2400" b="1" dirty="0" smtClean="0">
                <a:solidFill>
                  <a:srgbClr val="002060"/>
                </a:solidFill>
              </a:rPr>
              <a:t>:  </a:t>
            </a:r>
            <a:r>
              <a:rPr lang="en-US" sz="2400" dirty="0" smtClean="0">
                <a:solidFill>
                  <a:srgbClr val="002060"/>
                </a:solidFill>
              </a:rPr>
              <a:t>What is the maximum number of watchers that can be</a:t>
            </a:r>
          </a:p>
          <a:p>
            <a:r>
              <a:rPr lang="en-US" sz="2400" dirty="0">
                <a:solidFill>
                  <a:srgbClr val="002060"/>
                </a:solidFill>
              </a:rPr>
              <a:t> </a:t>
            </a:r>
            <a:r>
              <a:rPr lang="en-US" sz="2400" dirty="0" smtClean="0">
                <a:solidFill>
                  <a:srgbClr val="002060"/>
                </a:solidFill>
              </a:rPr>
              <a:t>       appointed by each appointing authority?</a:t>
            </a:r>
          </a:p>
          <a:p>
            <a:endParaRPr lang="en-US" sz="2400" dirty="0" smtClean="0">
              <a:solidFill>
                <a:srgbClr val="002060"/>
              </a:solidFill>
            </a:endParaRPr>
          </a:p>
          <a:p>
            <a:r>
              <a:rPr lang="en-US" sz="2400" b="1" dirty="0" smtClean="0">
                <a:solidFill>
                  <a:srgbClr val="C00000"/>
                </a:solidFill>
              </a:rPr>
              <a:t>A:</a:t>
            </a:r>
            <a:r>
              <a:rPr lang="en-US" sz="2400" dirty="0" smtClean="0">
                <a:solidFill>
                  <a:srgbClr val="C00000"/>
                </a:solidFill>
              </a:rPr>
              <a:t>1</a:t>
            </a:r>
            <a:r>
              <a:rPr lang="en-US" sz="2400" dirty="0" smtClean="0">
                <a:solidFill>
                  <a:srgbClr val="C00000"/>
                </a:solidFill>
              </a:rPr>
              <a:t>. a maximum of 7 watchers may be appointed for </a:t>
            </a:r>
            <a:r>
              <a:rPr lang="en-US" sz="2400" dirty="0" smtClean="0">
                <a:solidFill>
                  <a:srgbClr val="C00000"/>
                </a:solidFill>
              </a:rPr>
              <a:t>early voting </a:t>
            </a:r>
            <a:r>
              <a:rPr lang="en-US" sz="2400" dirty="0" smtClean="0">
                <a:solidFill>
                  <a:srgbClr val="C00000"/>
                </a:solidFill>
              </a:rPr>
              <a:t>polling places ( no more than 2 on duty at a time).</a:t>
            </a:r>
          </a:p>
          <a:p>
            <a:endParaRPr lang="en-US" sz="2400" dirty="0" smtClean="0">
              <a:solidFill>
                <a:srgbClr val="C00000"/>
              </a:solidFill>
            </a:endParaRPr>
          </a:p>
          <a:p>
            <a:r>
              <a:rPr lang="en-US" sz="2400" dirty="0" smtClean="0">
                <a:solidFill>
                  <a:srgbClr val="C00000"/>
                </a:solidFill>
              </a:rPr>
              <a:t>2</a:t>
            </a:r>
            <a:r>
              <a:rPr lang="en-US" sz="2400" dirty="0" smtClean="0">
                <a:solidFill>
                  <a:srgbClr val="C00000"/>
                </a:solidFill>
              </a:rPr>
              <a:t>. A maximum of 2 watchers per shift may be appointed for each precinct polling place, meeting place for an early voting ballot board, or central counting station involved in the election. </a:t>
            </a:r>
          </a:p>
          <a:p>
            <a:r>
              <a:rPr lang="en-US" sz="2400" b="1" dirty="0">
                <a:solidFill>
                  <a:srgbClr val="C00000"/>
                </a:solidFill>
              </a:rPr>
              <a:t> </a:t>
            </a:r>
            <a:r>
              <a:rPr lang="en-US" sz="2400" b="1" dirty="0" smtClean="0">
                <a:solidFill>
                  <a:srgbClr val="C00000"/>
                </a:solidFill>
              </a:rPr>
              <a:t>       </a:t>
            </a:r>
            <a:endParaRPr lang="en-US" sz="2400" b="1" dirty="0">
              <a:solidFill>
                <a:srgbClr val="C0000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824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27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11</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40361" y="167640"/>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147967" y="1728905"/>
            <a:ext cx="8765042" cy="523220"/>
          </a:xfrm>
          <a:prstGeom prst="rect">
            <a:avLst/>
          </a:prstGeom>
          <a:noFill/>
        </p:spPr>
        <p:txBody>
          <a:bodyPr wrap="square" rtlCol="0">
            <a:spAutoFit/>
          </a:bodyPr>
          <a:lstStyle/>
          <a:p>
            <a:pPr algn="ctr"/>
            <a:r>
              <a:rPr lang="en-US" sz="2800" dirty="0" smtClean="0">
                <a:solidFill>
                  <a:srgbClr val="002060"/>
                </a:solidFill>
              </a:rPr>
              <a:t>ACTIVITIES A POLL WATCHER MAY OBSERVE</a:t>
            </a:r>
            <a:endParaRPr lang="en-US" sz="2800" dirty="0">
              <a:solidFill>
                <a:srgbClr val="002060"/>
              </a:solidFill>
            </a:endParaRPr>
          </a:p>
        </p:txBody>
      </p:sp>
      <p:sp>
        <p:nvSpPr>
          <p:cNvPr id="14" name="TextBox 13"/>
          <p:cNvSpPr txBox="1"/>
          <p:nvPr/>
        </p:nvSpPr>
        <p:spPr>
          <a:xfrm>
            <a:off x="453788" y="2396309"/>
            <a:ext cx="8153400" cy="3785652"/>
          </a:xfrm>
          <a:prstGeom prst="rect">
            <a:avLst/>
          </a:prstGeom>
          <a:noFill/>
        </p:spPr>
        <p:txBody>
          <a:bodyPr wrap="square" rtlCol="0">
            <a:spAutoFit/>
          </a:bodyPr>
          <a:lstStyle/>
          <a:p>
            <a:pPr marL="457200" indent="-457200">
              <a:buAutoNum type="arabicPeriod"/>
            </a:pPr>
            <a:r>
              <a:rPr lang="en-US" sz="2000" dirty="0" smtClean="0">
                <a:solidFill>
                  <a:srgbClr val="002060"/>
                </a:solidFill>
              </a:rPr>
              <a:t>Early voting by personal appearance polling place activities, including time before and after polls close. ( If present a poll watcher should sign ballot box seals placed on early voting boxes.)</a:t>
            </a:r>
          </a:p>
          <a:p>
            <a:pPr marL="457200" indent="-457200">
              <a:buAutoNum type="arabicPeriod"/>
            </a:pPr>
            <a:r>
              <a:rPr lang="en-US" sz="2000" dirty="0" smtClean="0">
                <a:solidFill>
                  <a:srgbClr val="002060"/>
                </a:solidFill>
              </a:rPr>
              <a:t>Election day polling place activities, including time before and after polls close.</a:t>
            </a:r>
          </a:p>
          <a:p>
            <a:pPr marL="457200" indent="-457200">
              <a:buAutoNum type="arabicPeriod"/>
            </a:pPr>
            <a:r>
              <a:rPr lang="en-US" sz="2000" dirty="0" smtClean="0">
                <a:solidFill>
                  <a:srgbClr val="002060"/>
                </a:solidFill>
              </a:rPr>
              <a:t>Early voting ballot board meeting activities.</a:t>
            </a:r>
          </a:p>
          <a:p>
            <a:pPr marL="457200" indent="-457200">
              <a:buAutoNum type="arabicPeriod"/>
            </a:pPr>
            <a:r>
              <a:rPr lang="en-US" sz="2000" dirty="0" smtClean="0">
                <a:solidFill>
                  <a:srgbClr val="002060"/>
                </a:solidFill>
              </a:rPr>
              <a:t>Central counting station activities.</a:t>
            </a:r>
          </a:p>
          <a:p>
            <a:pPr marL="457200" indent="-457200">
              <a:buAutoNum type="arabicPeriod"/>
            </a:pPr>
            <a:r>
              <a:rPr lang="en-US" sz="2000" dirty="0" smtClean="0">
                <a:solidFill>
                  <a:srgbClr val="002060"/>
                </a:solidFill>
              </a:rPr>
              <a:t>Central accumulation activities.</a:t>
            </a:r>
          </a:p>
          <a:p>
            <a:pPr marL="457200" indent="-457200">
              <a:buAutoNum type="arabicPeriod"/>
            </a:pPr>
            <a:r>
              <a:rPr lang="en-US" sz="2000" dirty="0" smtClean="0">
                <a:solidFill>
                  <a:srgbClr val="002060"/>
                </a:solidFill>
              </a:rPr>
              <a:t>Signature verification committee activities</a:t>
            </a:r>
          </a:p>
          <a:p>
            <a:pPr marL="457200" indent="-457200">
              <a:buAutoNum type="arabicPeriod"/>
            </a:pPr>
            <a:r>
              <a:rPr lang="en-US" sz="2000" dirty="0" smtClean="0">
                <a:solidFill>
                  <a:srgbClr val="002060"/>
                </a:solidFill>
              </a:rPr>
              <a:t>Voter being assisted by an election official.</a:t>
            </a:r>
          </a:p>
          <a:p>
            <a:pPr marL="457200" indent="-457200">
              <a:buAutoNum type="arabicPeriod"/>
            </a:pPr>
            <a:r>
              <a:rPr lang="en-US" sz="2000" dirty="0" smtClean="0">
                <a:solidFill>
                  <a:srgbClr val="002060"/>
                </a:solidFill>
              </a:rPr>
              <a:t>Inspecting and securing voting equipment.</a:t>
            </a:r>
          </a:p>
          <a:p>
            <a:pPr marL="457200" indent="-457200">
              <a:buAutoNum type="arabicPeriod"/>
            </a:pPr>
            <a:r>
              <a:rPr lang="en-US" sz="2000" dirty="0" smtClean="0">
                <a:solidFill>
                  <a:srgbClr val="002060"/>
                </a:solidFill>
              </a:rPr>
              <a:t>Delivery of election results from polling place.</a:t>
            </a:r>
            <a:endParaRPr lang="en-US" sz="2000" dirty="0">
              <a:solidFill>
                <a:srgbClr val="00206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126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8745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12</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402342" y="119440"/>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1181611" y="1598017"/>
            <a:ext cx="6554221" cy="1138773"/>
          </a:xfrm>
          <a:prstGeom prst="rect">
            <a:avLst/>
          </a:prstGeom>
          <a:noFill/>
        </p:spPr>
        <p:txBody>
          <a:bodyPr wrap="square" rtlCol="0">
            <a:spAutoFit/>
          </a:bodyPr>
          <a:lstStyle/>
          <a:p>
            <a:pPr algn="ctr"/>
            <a:r>
              <a:rPr lang="en-US" sz="4400" b="1" dirty="0" smtClean="0">
                <a:solidFill>
                  <a:srgbClr val="002060"/>
                </a:solidFill>
              </a:rPr>
              <a:t>Acceptance of Watcher</a:t>
            </a:r>
          </a:p>
          <a:p>
            <a:pPr algn="ctr"/>
            <a:r>
              <a:rPr lang="en-US" sz="2400" dirty="0" smtClean="0">
                <a:solidFill>
                  <a:srgbClr val="002060"/>
                </a:solidFill>
              </a:rPr>
              <a:t>TIME FOR REPORTING TO THE POLLING PLACES</a:t>
            </a:r>
            <a:endParaRPr lang="en-US" sz="2400" dirty="0">
              <a:solidFill>
                <a:srgbClr val="002060"/>
              </a:solidFill>
            </a:endParaRPr>
          </a:p>
        </p:txBody>
      </p:sp>
      <p:sp>
        <p:nvSpPr>
          <p:cNvPr id="14" name="TextBox 13"/>
          <p:cNvSpPr txBox="1"/>
          <p:nvPr/>
        </p:nvSpPr>
        <p:spPr>
          <a:xfrm>
            <a:off x="533400" y="3168413"/>
            <a:ext cx="8077200" cy="1938992"/>
          </a:xfrm>
          <a:prstGeom prst="rect">
            <a:avLst/>
          </a:prstGeom>
          <a:noFill/>
        </p:spPr>
        <p:txBody>
          <a:bodyPr wrap="square" rtlCol="0">
            <a:spAutoFit/>
          </a:bodyPr>
          <a:lstStyle/>
          <a:p>
            <a:r>
              <a:rPr lang="en-US" sz="2000" b="1" dirty="0" smtClean="0">
                <a:solidFill>
                  <a:srgbClr val="002060"/>
                </a:solidFill>
              </a:rPr>
              <a:t>Q: </a:t>
            </a:r>
            <a:r>
              <a:rPr lang="en-US" sz="2000" dirty="0" smtClean="0">
                <a:solidFill>
                  <a:srgbClr val="002060"/>
                </a:solidFill>
              </a:rPr>
              <a:t>What time do watchers need to report to the polling places, and how long do they need to stay at the polling place?</a:t>
            </a:r>
          </a:p>
          <a:p>
            <a:endParaRPr lang="en-US" sz="2000" b="1" dirty="0">
              <a:solidFill>
                <a:srgbClr val="002060"/>
              </a:solidFill>
            </a:endParaRPr>
          </a:p>
          <a:p>
            <a:r>
              <a:rPr lang="en-US" sz="2000" b="1" dirty="0" smtClean="0">
                <a:solidFill>
                  <a:srgbClr val="C00000"/>
                </a:solidFill>
              </a:rPr>
              <a:t>A:  </a:t>
            </a:r>
            <a:r>
              <a:rPr lang="en-US" sz="2000" dirty="0" smtClean="0">
                <a:solidFill>
                  <a:srgbClr val="C00000"/>
                </a:solidFill>
              </a:rPr>
              <a:t>They may begin service at anytime after the presiding judge arrives and may stay until the election officials complete their duties. </a:t>
            </a:r>
            <a:r>
              <a:rPr lang="en-US" sz="2000" b="1" dirty="0" smtClean="0">
                <a:solidFill>
                  <a:srgbClr val="C00000"/>
                </a:solidFill>
              </a:rPr>
              <a:t>They may come and go after 5 hours of consecutive service.</a:t>
            </a:r>
            <a:endParaRPr lang="en-US" sz="2000" b="1" dirty="0">
              <a:solidFill>
                <a:srgbClr val="C0000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90700" y="5107405"/>
            <a:ext cx="6819900" cy="677108"/>
          </a:xfrm>
          <a:prstGeom prst="rect">
            <a:avLst/>
          </a:prstGeom>
          <a:noFill/>
        </p:spPr>
        <p:txBody>
          <a:bodyPr wrap="square" rtlCol="0">
            <a:spAutoFit/>
          </a:bodyPr>
          <a:lstStyle/>
          <a:p>
            <a:r>
              <a:rPr lang="en-US" sz="2000" dirty="0" smtClean="0">
                <a:solidFill>
                  <a:srgbClr val="002060"/>
                </a:solidFill>
              </a:rPr>
              <a:t>*</a:t>
            </a:r>
            <a:r>
              <a:rPr lang="en-US" dirty="0" smtClean="0">
                <a:solidFill>
                  <a:srgbClr val="002060"/>
                </a:solidFill>
              </a:rPr>
              <a:t>Bring your voter registration card with you so the</a:t>
            </a:r>
          </a:p>
          <a:p>
            <a:r>
              <a:rPr lang="en-US" dirty="0" smtClean="0">
                <a:solidFill>
                  <a:srgbClr val="002060"/>
                </a:solidFill>
              </a:rPr>
              <a:t> Judge knows you are a resident county voter.</a:t>
            </a:r>
            <a:endParaRPr lang="en-US" dirty="0">
              <a:solidFill>
                <a:srgbClr val="002060"/>
              </a:solidFill>
            </a:endParaRPr>
          </a:p>
        </p:txBody>
      </p:sp>
    </p:spTree>
    <p:extLst>
      <p:ext uri="{BB962C8B-B14F-4D97-AF65-F5344CB8AC3E}">
        <p14:creationId xmlns:p14="http://schemas.microsoft.com/office/powerpoint/2010/main" val="530881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27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13</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25121" y="158931"/>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1178856" y="1676400"/>
            <a:ext cx="6554221" cy="1138773"/>
          </a:xfrm>
          <a:prstGeom prst="rect">
            <a:avLst/>
          </a:prstGeom>
          <a:noFill/>
        </p:spPr>
        <p:txBody>
          <a:bodyPr wrap="square" rtlCol="0">
            <a:spAutoFit/>
          </a:bodyPr>
          <a:lstStyle/>
          <a:p>
            <a:pPr algn="ctr"/>
            <a:r>
              <a:rPr lang="en-US" sz="4400" b="1" dirty="0" smtClean="0">
                <a:solidFill>
                  <a:srgbClr val="002060"/>
                </a:solidFill>
              </a:rPr>
              <a:t>Acceptance of Watcher</a:t>
            </a:r>
          </a:p>
          <a:p>
            <a:pPr algn="ctr"/>
            <a:r>
              <a:rPr lang="en-US" sz="2400" dirty="0" smtClean="0">
                <a:solidFill>
                  <a:srgbClr val="002060"/>
                </a:solidFill>
              </a:rPr>
              <a:t>PRESENTING YOUR CERTIFICATE OF APPOINTMENT</a:t>
            </a:r>
            <a:endParaRPr lang="en-US" sz="2400" dirty="0">
              <a:solidFill>
                <a:srgbClr val="002060"/>
              </a:solidFill>
            </a:endParaRPr>
          </a:p>
        </p:txBody>
      </p:sp>
      <p:sp>
        <p:nvSpPr>
          <p:cNvPr id="14" name="TextBox 13"/>
          <p:cNvSpPr txBox="1"/>
          <p:nvPr/>
        </p:nvSpPr>
        <p:spPr>
          <a:xfrm>
            <a:off x="533400" y="3149040"/>
            <a:ext cx="8077200" cy="2308324"/>
          </a:xfrm>
          <a:prstGeom prst="rect">
            <a:avLst/>
          </a:prstGeom>
          <a:noFill/>
        </p:spPr>
        <p:txBody>
          <a:bodyPr wrap="square" rtlCol="0">
            <a:spAutoFit/>
          </a:bodyPr>
          <a:lstStyle/>
          <a:p>
            <a:r>
              <a:rPr lang="en-US" sz="2400" b="1" dirty="0" smtClean="0">
                <a:solidFill>
                  <a:srgbClr val="002060"/>
                </a:solidFill>
              </a:rPr>
              <a:t>Q:  </a:t>
            </a:r>
            <a:r>
              <a:rPr lang="en-US" sz="2400" dirty="0" smtClean="0">
                <a:solidFill>
                  <a:srgbClr val="002060"/>
                </a:solidFill>
              </a:rPr>
              <a:t>How does one present a certificate of appointment</a:t>
            </a:r>
            <a:r>
              <a:rPr lang="en-US" sz="2400" dirty="0" smtClean="0">
                <a:solidFill>
                  <a:srgbClr val="002060"/>
                </a:solidFill>
              </a:rPr>
              <a:t>?</a:t>
            </a:r>
            <a:endParaRPr lang="en-US" sz="2400" dirty="0" smtClean="0">
              <a:solidFill>
                <a:srgbClr val="002060"/>
              </a:solidFill>
            </a:endParaRPr>
          </a:p>
          <a:p>
            <a:pPr marL="457200" indent="-457200">
              <a:buAutoNum type="arabicPeriod"/>
            </a:pPr>
            <a:r>
              <a:rPr lang="en-US" sz="2000" dirty="0" smtClean="0">
                <a:solidFill>
                  <a:srgbClr val="C00000"/>
                </a:solidFill>
              </a:rPr>
              <a:t>You must deliver your certificate to the presiding judge.</a:t>
            </a:r>
          </a:p>
          <a:p>
            <a:pPr marL="457200" indent="-457200">
              <a:buAutoNum type="arabicPeriod"/>
            </a:pPr>
            <a:r>
              <a:rPr lang="en-US" sz="2000" dirty="0" smtClean="0">
                <a:solidFill>
                  <a:srgbClr val="C00000"/>
                </a:solidFill>
              </a:rPr>
              <a:t>You countersign the certificate in the officer’s presence.</a:t>
            </a:r>
          </a:p>
          <a:p>
            <a:pPr marL="457200" indent="-457200">
              <a:buAutoNum type="arabicPeriod"/>
            </a:pPr>
            <a:r>
              <a:rPr lang="en-US" sz="2000" dirty="0" smtClean="0">
                <a:solidFill>
                  <a:srgbClr val="C00000"/>
                </a:solidFill>
              </a:rPr>
              <a:t>A watcher may not be accepted without affidavit.</a:t>
            </a:r>
          </a:p>
          <a:p>
            <a:pPr marL="457200" indent="-457200">
              <a:buAutoNum type="arabicPeriod"/>
            </a:pPr>
            <a:r>
              <a:rPr lang="en-US" sz="2000" dirty="0" smtClean="0">
                <a:solidFill>
                  <a:srgbClr val="C00000"/>
                </a:solidFill>
              </a:rPr>
              <a:t>The judge must keep the certificate in envelope #2.</a:t>
            </a:r>
          </a:p>
          <a:p>
            <a:pPr marL="457200" indent="-457200">
              <a:buAutoNum type="arabicPeriod"/>
            </a:pPr>
            <a:r>
              <a:rPr lang="en-US" sz="2000" dirty="0" smtClean="0">
                <a:solidFill>
                  <a:srgbClr val="C00000"/>
                </a:solidFill>
              </a:rPr>
              <a:t>If the watcher is rejected, the certificate must be returned to the watcher with a signed statement of the reason.</a:t>
            </a:r>
            <a:endParaRPr lang="en-US" sz="2000" dirty="0">
              <a:solidFill>
                <a:srgbClr val="C0000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7579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17" y="-26126"/>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14</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46892" y="118501"/>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1792843" y="1627019"/>
            <a:ext cx="5523479" cy="584775"/>
          </a:xfrm>
          <a:prstGeom prst="rect">
            <a:avLst/>
          </a:prstGeom>
          <a:noFill/>
        </p:spPr>
        <p:txBody>
          <a:bodyPr wrap="square" rtlCol="0">
            <a:spAutoFit/>
          </a:bodyPr>
          <a:lstStyle/>
          <a:p>
            <a:pPr algn="ctr"/>
            <a:r>
              <a:rPr lang="en-US" sz="3200" b="1" dirty="0" smtClean="0">
                <a:solidFill>
                  <a:srgbClr val="002060"/>
                </a:solidFill>
              </a:rPr>
              <a:t>POLL WATCHER’S DUTIES</a:t>
            </a:r>
            <a:endParaRPr lang="en-US" sz="3200" b="1" dirty="0">
              <a:solidFill>
                <a:srgbClr val="002060"/>
              </a:solidFill>
            </a:endParaRPr>
          </a:p>
        </p:txBody>
      </p:sp>
      <p:sp>
        <p:nvSpPr>
          <p:cNvPr id="14" name="TextBox 13"/>
          <p:cNvSpPr txBox="1"/>
          <p:nvPr/>
        </p:nvSpPr>
        <p:spPr>
          <a:xfrm>
            <a:off x="685800" y="2417563"/>
            <a:ext cx="8077200" cy="3477875"/>
          </a:xfrm>
          <a:prstGeom prst="rect">
            <a:avLst/>
          </a:prstGeom>
          <a:noFill/>
        </p:spPr>
        <p:txBody>
          <a:bodyPr wrap="square" rtlCol="0">
            <a:spAutoFit/>
          </a:bodyPr>
          <a:lstStyle/>
          <a:p>
            <a:r>
              <a:rPr lang="en-US" sz="2000" b="1" dirty="0" smtClean="0">
                <a:solidFill>
                  <a:srgbClr val="002060"/>
                </a:solidFill>
              </a:rPr>
              <a:t>Q:  </a:t>
            </a:r>
            <a:r>
              <a:rPr lang="en-US" sz="2000" dirty="0" smtClean="0">
                <a:solidFill>
                  <a:srgbClr val="002060"/>
                </a:solidFill>
              </a:rPr>
              <a:t>What are a watcher’s duties?</a:t>
            </a:r>
          </a:p>
          <a:p>
            <a:pPr marL="342900" indent="-342900">
              <a:buFont typeface="Arial" panose="020B0604020202020204" pitchFamily="34" charset="0"/>
              <a:buChar char="•"/>
            </a:pPr>
            <a:r>
              <a:rPr lang="en-US" sz="2000" dirty="0" smtClean="0">
                <a:solidFill>
                  <a:srgbClr val="C00000"/>
                </a:solidFill>
              </a:rPr>
              <a:t>To observe the conduct of the election at the location the watcher has been appointed.</a:t>
            </a:r>
          </a:p>
          <a:p>
            <a:pPr marL="342900" indent="-342900">
              <a:buFont typeface="Arial" panose="020B0604020202020204" pitchFamily="34" charset="0"/>
              <a:buChar char="•"/>
            </a:pPr>
            <a:r>
              <a:rPr lang="en-US" sz="2000" dirty="0" smtClean="0">
                <a:solidFill>
                  <a:srgbClr val="C00000"/>
                </a:solidFill>
              </a:rPr>
              <a:t>A poll watcher MUST wear a name tag prescribed by the SOS</a:t>
            </a:r>
          </a:p>
          <a:p>
            <a:pPr marL="342900" indent="-342900">
              <a:buFont typeface="Arial" panose="020B0604020202020204" pitchFamily="34" charset="0"/>
              <a:buChar char="•"/>
            </a:pPr>
            <a:r>
              <a:rPr lang="en-US" sz="2000" b="1" dirty="0" smtClean="0">
                <a:solidFill>
                  <a:srgbClr val="C00000"/>
                </a:solidFill>
              </a:rPr>
              <a:t>DO NOT </a:t>
            </a:r>
            <a:r>
              <a:rPr lang="en-US" sz="2000" dirty="0" smtClean="0">
                <a:solidFill>
                  <a:srgbClr val="C00000"/>
                </a:solidFill>
              </a:rPr>
              <a:t>talk to an election officer regarding the election except to call attention to an irregularity or violation</a:t>
            </a:r>
          </a:p>
          <a:p>
            <a:pPr marL="342900" indent="-342900">
              <a:buFont typeface="Arial" panose="020B0604020202020204" pitchFamily="34" charset="0"/>
              <a:buChar char="•"/>
            </a:pPr>
            <a:r>
              <a:rPr lang="en-US" sz="2000" b="1" dirty="0" smtClean="0">
                <a:solidFill>
                  <a:srgbClr val="C00000"/>
                </a:solidFill>
              </a:rPr>
              <a:t>DO NOT </a:t>
            </a:r>
            <a:r>
              <a:rPr lang="en-US" sz="2000" dirty="0" smtClean="0">
                <a:solidFill>
                  <a:srgbClr val="C00000"/>
                </a:solidFill>
              </a:rPr>
              <a:t>converse with a voter</a:t>
            </a:r>
          </a:p>
          <a:p>
            <a:pPr marL="342900" indent="-342900">
              <a:buFont typeface="Arial" panose="020B0604020202020204" pitchFamily="34" charset="0"/>
              <a:buChar char="•"/>
            </a:pPr>
            <a:r>
              <a:rPr lang="en-US" sz="2000" b="1" dirty="0" smtClean="0">
                <a:solidFill>
                  <a:srgbClr val="C00000"/>
                </a:solidFill>
              </a:rPr>
              <a:t>DO NOT </a:t>
            </a:r>
            <a:r>
              <a:rPr lang="en-US" sz="2000" dirty="0" smtClean="0">
                <a:solidFill>
                  <a:srgbClr val="C00000"/>
                </a:solidFill>
              </a:rPr>
              <a:t>converse with other watchers</a:t>
            </a:r>
          </a:p>
          <a:p>
            <a:pPr marL="342900" indent="-342900">
              <a:buFont typeface="Arial" panose="020B0604020202020204" pitchFamily="34" charset="0"/>
              <a:buChar char="•"/>
            </a:pPr>
            <a:r>
              <a:rPr lang="en-US" sz="2000" b="1" dirty="0" smtClean="0">
                <a:solidFill>
                  <a:srgbClr val="C00000"/>
                </a:solidFill>
              </a:rPr>
              <a:t>DO NOT </a:t>
            </a:r>
            <a:r>
              <a:rPr lang="en-US" sz="2000" dirty="0" smtClean="0">
                <a:solidFill>
                  <a:srgbClr val="C00000"/>
                </a:solidFill>
              </a:rPr>
              <a:t>leave during voting hours without presiding judge’s permission unless you have completed 5 consecutive hours of service. The presiding judge may refuse to admit you.</a:t>
            </a:r>
            <a:endParaRPr lang="en-US" sz="2000" dirty="0">
              <a:solidFill>
                <a:srgbClr val="C0000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16586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27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15</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54462" y="218067"/>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2039881" y="1805365"/>
            <a:ext cx="5599679" cy="584775"/>
          </a:xfrm>
          <a:prstGeom prst="rect">
            <a:avLst/>
          </a:prstGeom>
          <a:noFill/>
        </p:spPr>
        <p:txBody>
          <a:bodyPr wrap="square" rtlCol="0">
            <a:spAutoFit/>
          </a:bodyPr>
          <a:lstStyle/>
          <a:p>
            <a:pPr algn="ctr"/>
            <a:r>
              <a:rPr lang="en-US" sz="3200" b="1" dirty="0" smtClean="0">
                <a:solidFill>
                  <a:srgbClr val="002060"/>
                </a:solidFill>
              </a:rPr>
              <a:t>POLL WATCHER’S DUTIES</a:t>
            </a:r>
            <a:endParaRPr lang="en-US" sz="3200" b="1" dirty="0">
              <a:solidFill>
                <a:srgbClr val="002060"/>
              </a:solidFill>
            </a:endParaRPr>
          </a:p>
        </p:txBody>
      </p:sp>
      <p:sp>
        <p:nvSpPr>
          <p:cNvPr id="14" name="TextBox 13"/>
          <p:cNvSpPr txBox="1"/>
          <p:nvPr/>
        </p:nvSpPr>
        <p:spPr>
          <a:xfrm>
            <a:off x="808397" y="2383609"/>
            <a:ext cx="8077200" cy="400110"/>
          </a:xfrm>
          <a:prstGeom prst="rect">
            <a:avLst/>
          </a:prstGeom>
          <a:noFill/>
        </p:spPr>
        <p:txBody>
          <a:bodyPr wrap="square" rtlCol="0">
            <a:spAutoFit/>
          </a:bodyPr>
          <a:lstStyle/>
          <a:p>
            <a:r>
              <a:rPr lang="en-US" sz="2000" b="1" dirty="0" smtClean="0">
                <a:solidFill>
                  <a:srgbClr val="C00000"/>
                </a:solidFill>
              </a:rPr>
              <a:t>DO NOT REVEAL THE FOLLOWING INFORMATION BEFORE POLLS CLOSE </a:t>
            </a:r>
            <a:endParaRPr lang="en-US" sz="2000" b="1" dirty="0">
              <a:solidFill>
                <a:srgbClr val="C0000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0" y="3137967"/>
            <a:ext cx="8155442"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2060"/>
                </a:solidFill>
              </a:rPr>
              <a:t>How a voter has voted ( third degree felony).</a:t>
            </a:r>
          </a:p>
          <a:p>
            <a:pPr marL="285750" indent="-285750">
              <a:buFont typeface="Arial" panose="020B0604020202020204" pitchFamily="34" charset="0"/>
              <a:buChar char="•"/>
            </a:pPr>
            <a:r>
              <a:rPr lang="en-US" sz="2400" dirty="0" smtClean="0">
                <a:solidFill>
                  <a:srgbClr val="002060"/>
                </a:solidFill>
              </a:rPr>
              <a:t>The number of votes received for a candidate or measure.</a:t>
            </a:r>
          </a:p>
          <a:p>
            <a:pPr marL="285750" indent="-285750">
              <a:buFont typeface="Arial" panose="020B0604020202020204" pitchFamily="34" charset="0"/>
              <a:buChar char="•"/>
            </a:pPr>
            <a:r>
              <a:rPr lang="en-US" sz="2400" dirty="0" smtClean="0">
                <a:solidFill>
                  <a:srgbClr val="002060"/>
                </a:solidFill>
              </a:rPr>
              <a:t>A candidate’s position relative to other candidates in the tabulation of the votes.</a:t>
            </a:r>
          </a:p>
          <a:p>
            <a:pPr marL="285750" indent="-285750">
              <a:buFont typeface="Arial" panose="020B0604020202020204" pitchFamily="34" charset="0"/>
              <a:buChar char="•"/>
            </a:pPr>
            <a:r>
              <a:rPr lang="en-US" sz="2400" dirty="0" smtClean="0">
                <a:solidFill>
                  <a:srgbClr val="002060"/>
                </a:solidFill>
              </a:rPr>
              <a:t>Whether a measure is passing or failing.</a:t>
            </a:r>
          </a:p>
          <a:p>
            <a:pPr marL="285750" indent="-285750">
              <a:buFont typeface="Arial" panose="020B0604020202020204" pitchFamily="34" charset="0"/>
              <a:buChar char="•"/>
            </a:pPr>
            <a:r>
              <a:rPr lang="en-US" sz="2400" dirty="0" smtClean="0">
                <a:solidFill>
                  <a:srgbClr val="002060"/>
                </a:solidFill>
              </a:rPr>
              <a:t>The names of persons who have or have not voted in the election. </a:t>
            </a:r>
            <a:endParaRPr lang="en-US" sz="2400" dirty="0">
              <a:solidFill>
                <a:srgbClr val="002060"/>
              </a:solidFill>
            </a:endParaRPr>
          </a:p>
        </p:txBody>
      </p:sp>
    </p:spTree>
    <p:extLst>
      <p:ext uri="{BB962C8B-B14F-4D97-AF65-F5344CB8AC3E}">
        <p14:creationId xmlns:p14="http://schemas.microsoft.com/office/powerpoint/2010/main" val="12219627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27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16</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46730" y="282587"/>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708430" y="1914064"/>
            <a:ext cx="7543800" cy="461665"/>
          </a:xfrm>
          <a:prstGeom prst="rect">
            <a:avLst/>
          </a:prstGeom>
          <a:noFill/>
        </p:spPr>
        <p:txBody>
          <a:bodyPr wrap="square" rtlCol="0">
            <a:spAutoFit/>
          </a:bodyPr>
          <a:lstStyle/>
          <a:p>
            <a:pPr algn="ctr"/>
            <a:r>
              <a:rPr lang="en-US" sz="2400" b="1" dirty="0" smtClean="0">
                <a:solidFill>
                  <a:srgbClr val="002060"/>
                </a:solidFill>
              </a:rPr>
              <a:t>WHAT IS A WATCHER PERMITTED TO DO ON DUTY</a:t>
            </a:r>
            <a:endParaRPr lang="en-US" sz="2400" b="1" dirty="0">
              <a:solidFill>
                <a:srgbClr val="002060"/>
              </a:solidFill>
            </a:endParaRPr>
          </a:p>
        </p:txBody>
      </p:sp>
      <p:sp>
        <p:nvSpPr>
          <p:cNvPr id="14" name="TextBox 13"/>
          <p:cNvSpPr txBox="1"/>
          <p:nvPr/>
        </p:nvSpPr>
        <p:spPr>
          <a:xfrm>
            <a:off x="457200" y="2566464"/>
            <a:ext cx="8077200" cy="3754874"/>
          </a:xfrm>
          <a:prstGeom prst="rect">
            <a:avLst/>
          </a:prstGeom>
          <a:noFill/>
        </p:spPr>
        <p:txBody>
          <a:bodyPr wrap="square" rtlCol="0">
            <a:spAutoFit/>
          </a:bodyPr>
          <a:lstStyle/>
          <a:p>
            <a:r>
              <a:rPr lang="en-US" sz="2000" b="1" dirty="0" smtClean="0">
                <a:solidFill>
                  <a:srgbClr val="C00000"/>
                </a:solidFill>
              </a:rPr>
              <a:t>Permitted but not required:</a:t>
            </a:r>
          </a:p>
          <a:p>
            <a:pPr marL="342900" indent="-342900">
              <a:buFont typeface="Arial" panose="020B0604020202020204" pitchFamily="34" charset="0"/>
              <a:buChar char="•"/>
            </a:pPr>
            <a:r>
              <a:rPr lang="en-US" b="1" dirty="0" smtClean="0">
                <a:solidFill>
                  <a:srgbClr val="002060"/>
                </a:solidFill>
              </a:rPr>
              <a:t>Witness the installation of voting machines.</a:t>
            </a:r>
          </a:p>
          <a:p>
            <a:pPr marL="342900" indent="-342900">
              <a:buFont typeface="Arial" panose="020B0604020202020204" pitchFamily="34" charset="0"/>
              <a:buChar char="•"/>
            </a:pPr>
            <a:r>
              <a:rPr lang="en-US" b="1" dirty="0" smtClean="0">
                <a:solidFill>
                  <a:srgbClr val="002060"/>
                </a:solidFill>
              </a:rPr>
              <a:t>Observe securing equipment before the election.</a:t>
            </a:r>
          </a:p>
          <a:p>
            <a:pPr marL="342900" indent="-342900">
              <a:buFont typeface="Arial" panose="020B0604020202020204" pitchFamily="34" charset="0"/>
              <a:buChar char="•"/>
            </a:pPr>
            <a:r>
              <a:rPr lang="en-US" b="1" dirty="0" smtClean="0">
                <a:solidFill>
                  <a:srgbClr val="002060"/>
                </a:solidFill>
              </a:rPr>
              <a:t>You may leave briefly to use phone without  losing continuous hours.</a:t>
            </a:r>
          </a:p>
          <a:p>
            <a:pPr marL="342900" indent="-342900">
              <a:buFont typeface="Arial" panose="020B0604020202020204" pitchFamily="34" charset="0"/>
              <a:buChar char="•"/>
            </a:pPr>
            <a:r>
              <a:rPr lang="en-US" b="1" dirty="0" smtClean="0">
                <a:solidFill>
                  <a:srgbClr val="002060"/>
                </a:solidFill>
              </a:rPr>
              <a:t>Sit or stand conveniently near election officials to observe activities.</a:t>
            </a:r>
          </a:p>
          <a:p>
            <a:pPr marL="342900" indent="-342900">
              <a:buFont typeface="Arial" panose="020B0604020202020204" pitchFamily="34" charset="0"/>
              <a:buChar char="•"/>
            </a:pPr>
            <a:r>
              <a:rPr lang="en-US" b="1" dirty="0" smtClean="0">
                <a:solidFill>
                  <a:srgbClr val="002060"/>
                </a:solidFill>
              </a:rPr>
              <a:t>Make written notes while on duty ( do not take with you, if returning).</a:t>
            </a:r>
          </a:p>
          <a:p>
            <a:pPr marL="342900" indent="-342900">
              <a:buFont typeface="Arial" panose="020B0604020202020204" pitchFamily="34" charset="0"/>
              <a:buChar char="•"/>
            </a:pPr>
            <a:r>
              <a:rPr lang="en-US" b="1" dirty="0" smtClean="0">
                <a:solidFill>
                  <a:srgbClr val="002060"/>
                </a:solidFill>
              </a:rPr>
              <a:t>Observe assistance given to voters by election officials and inspect the ballot before it is deposited in the ballot box to determine it was prepared in accordance with the voter’s wishes.</a:t>
            </a:r>
          </a:p>
          <a:p>
            <a:pPr marL="342900" indent="-342900">
              <a:buFont typeface="Arial" panose="020B0604020202020204" pitchFamily="34" charset="0"/>
              <a:buChar char="•"/>
            </a:pPr>
            <a:r>
              <a:rPr lang="en-US" b="1" dirty="0" smtClean="0">
                <a:solidFill>
                  <a:srgbClr val="002060"/>
                </a:solidFill>
              </a:rPr>
              <a:t>Inspect the returns &amp; records prepared by the election officers.</a:t>
            </a:r>
          </a:p>
          <a:p>
            <a:pPr marL="342900" indent="-342900">
              <a:buFont typeface="Arial" panose="020B0604020202020204" pitchFamily="34" charset="0"/>
              <a:buChar char="•"/>
            </a:pPr>
            <a:r>
              <a:rPr lang="en-US" b="1" dirty="0" smtClean="0">
                <a:solidFill>
                  <a:srgbClr val="002060"/>
                </a:solidFill>
              </a:rPr>
              <a:t>Witness securing the voting system equipment.</a:t>
            </a:r>
          </a:p>
          <a:p>
            <a:pPr marL="342900" indent="-342900">
              <a:buFont typeface="Arial" panose="020B0604020202020204" pitchFamily="34" charset="0"/>
              <a:buChar char="•"/>
            </a:pPr>
            <a:r>
              <a:rPr lang="en-US" b="1" dirty="0" smtClean="0">
                <a:solidFill>
                  <a:srgbClr val="002060"/>
                </a:solidFill>
              </a:rPr>
              <a:t>Receive an English translation between an election official and voter.</a:t>
            </a:r>
          </a:p>
          <a:p>
            <a:pPr marL="342900" indent="-342900">
              <a:buFont typeface="Arial" panose="020B0604020202020204" pitchFamily="34" charset="0"/>
              <a:buChar char="•"/>
            </a:pPr>
            <a:endParaRPr lang="en-US" sz="2000" b="1" dirty="0">
              <a:solidFill>
                <a:srgbClr val="00206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719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27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17</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286000" y="72313"/>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876300" y="1695772"/>
            <a:ext cx="7391400" cy="1138773"/>
          </a:xfrm>
          <a:prstGeom prst="rect">
            <a:avLst/>
          </a:prstGeom>
          <a:noFill/>
        </p:spPr>
        <p:txBody>
          <a:bodyPr wrap="square" rtlCol="0">
            <a:spAutoFit/>
          </a:bodyPr>
          <a:lstStyle/>
          <a:p>
            <a:pPr algn="ctr"/>
            <a:r>
              <a:rPr lang="en-US" sz="2800" b="1" dirty="0" smtClean="0">
                <a:solidFill>
                  <a:srgbClr val="002060"/>
                </a:solidFill>
              </a:rPr>
              <a:t>ILLEGAL ACTIVITIES TO WATCH FOR</a:t>
            </a:r>
          </a:p>
          <a:p>
            <a:pPr algn="ctr"/>
            <a:r>
              <a:rPr lang="en-US" sz="2000" dirty="0" smtClean="0">
                <a:solidFill>
                  <a:srgbClr val="002060"/>
                </a:solidFill>
              </a:rPr>
              <a:t>The election judge may be notified of any activity</a:t>
            </a:r>
          </a:p>
          <a:p>
            <a:pPr algn="ctr"/>
            <a:r>
              <a:rPr lang="en-US" sz="2000" dirty="0" smtClean="0">
                <a:solidFill>
                  <a:srgbClr val="002060"/>
                </a:solidFill>
              </a:rPr>
              <a:t>that appears to be prohibited by law</a:t>
            </a:r>
            <a:endParaRPr lang="en-US" sz="2000" dirty="0">
              <a:solidFill>
                <a:srgbClr val="00206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9100" y="2834545"/>
            <a:ext cx="8305800" cy="2862322"/>
          </a:xfrm>
          <a:prstGeom prst="rect">
            <a:avLst/>
          </a:prstGeom>
          <a:noFill/>
        </p:spPr>
        <p:txBody>
          <a:bodyPr wrap="square" rtlCol="0">
            <a:spAutoFit/>
          </a:bodyPr>
          <a:lstStyle/>
          <a:p>
            <a:pPr marL="342900" indent="-342900">
              <a:buFont typeface="Arial" panose="020B0604020202020204" pitchFamily="34" charset="0"/>
              <a:buChar char="•"/>
            </a:pPr>
            <a:r>
              <a:rPr lang="en-US" b="1" dirty="0" smtClean="0">
                <a:solidFill>
                  <a:srgbClr val="C00000"/>
                </a:solidFill>
              </a:rPr>
              <a:t>Election workers allowing voters to vote a regular ballot who do not:</a:t>
            </a:r>
          </a:p>
          <a:p>
            <a:pPr marL="342900" indent="-342900">
              <a:buFont typeface="Arial" panose="020B0604020202020204" pitchFamily="34" charset="0"/>
              <a:buChar char="•"/>
            </a:pPr>
            <a:endParaRPr lang="en-US" b="1" dirty="0" smtClean="0">
              <a:solidFill>
                <a:srgbClr val="C00000"/>
              </a:solidFill>
            </a:endParaRPr>
          </a:p>
          <a:p>
            <a:r>
              <a:rPr lang="en-US" dirty="0" smtClean="0">
                <a:solidFill>
                  <a:srgbClr val="C00000"/>
                </a:solidFill>
              </a:rPr>
              <a:t>      1) present a supporting form of ID.</a:t>
            </a:r>
          </a:p>
          <a:p>
            <a:r>
              <a:rPr lang="en-US" dirty="0">
                <a:solidFill>
                  <a:srgbClr val="C00000"/>
                </a:solidFill>
              </a:rPr>
              <a:t> </a:t>
            </a:r>
            <a:r>
              <a:rPr lang="en-US" dirty="0" smtClean="0">
                <a:solidFill>
                  <a:srgbClr val="C00000"/>
                </a:solidFill>
              </a:rPr>
              <a:t>     2) </a:t>
            </a:r>
            <a:r>
              <a:rPr lang="en-US" dirty="0">
                <a:solidFill>
                  <a:srgbClr val="C00000"/>
                </a:solidFill>
              </a:rPr>
              <a:t>present a supporting form of </a:t>
            </a:r>
            <a:r>
              <a:rPr lang="en-US" dirty="0" smtClean="0">
                <a:solidFill>
                  <a:srgbClr val="C00000"/>
                </a:solidFill>
              </a:rPr>
              <a:t>ID and execute a Reasonable Impediment</a:t>
            </a:r>
          </a:p>
          <a:p>
            <a:r>
              <a:rPr lang="en-US" dirty="0">
                <a:solidFill>
                  <a:srgbClr val="C00000"/>
                </a:solidFill>
              </a:rPr>
              <a:t> </a:t>
            </a:r>
            <a:r>
              <a:rPr lang="en-US" dirty="0" smtClean="0">
                <a:solidFill>
                  <a:srgbClr val="C00000"/>
                </a:solidFill>
              </a:rPr>
              <a:t>         Declaration.</a:t>
            </a:r>
          </a:p>
          <a:p>
            <a:r>
              <a:rPr lang="en-US" dirty="0">
                <a:solidFill>
                  <a:srgbClr val="C00000"/>
                </a:solidFill>
              </a:rPr>
              <a:t> </a:t>
            </a:r>
            <a:r>
              <a:rPr lang="en-US" dirty="0" smtClean="0">
                <a:solidFill>
                  <a:srgbClr val="C00000"/>
                </a:solidFill>
              </a:rPr>
              <a:t>     3) Present a voter registration certificate with an </a:t>
            </a:r>
            <a:r>
              <a:rPr lang="en-US" b="1" dirty="0" smtClean="0">
                <a:solidFill>
                  <a:srgbClr val="C00000"/>
                </a:solidFill>
              </a:rPr>
              <a:t>E</a:t>
            </a:r>
            <a:r>
              <a:rPr lang="en-US" dirty="0" smtClean="0">
                <a:solidFill>
                  <a:srgbClr val="C00000"/>
                </a:solidFill>
              </a:rPr>
              <a:t> notation on it.</a:t>
            </a:r>
          </a:p>
          <a:p>
            <a:endParaRPr lang="en-US" dirty="0">
              <a:solidFill>
                <a:srgbClr val="C00000"/>
              </a:solidFill>
            </a:endParaRPr>
          </a:p>
          <a:p>
            <a:pPr marL="342900" indent="-342900">
              <a:buFont typeface="Arial" panose="020B0604020202020204" pitchFamily="34" charset="0"/>
              <a:buChar char="•"/>
            </a:pPr>
            <a:r>
              <a:rPr lang="en-US" dirty="0" smtClean="0">
                <a:solidFill>
                  <a:srgbClr val="C00000"/>
                </a:solidFill>
              </a:rPr>
              <a:t>Electioneering and loitering within 100 </a:t>
            </a:r>
            <a:r>
              <a:rPr lang="en-US" dirty="0" err="1" smtClean="0">
                <a:solidFill>
                  <a:srgbClr val="C00000"/>
                </a:solidFill>
              </a:rPr>
              <a:t>ft</a:t>
            </a:r>
            <a:r>
              <a:rPr lang="en-US" dirty="0" smtClean="0">
                <a:solidFill>
                  <a:srgbClr val="C00000"/>
                </a:solidFill>
              </a:rPr>
              <a:t> of the entrance of the building  in which a polling place is located. Including the wearing of a badge, insignia, emblem or similar device relating to a candidate or measure.</a:t>
            </a:r>
            <a:endParaRPr lang="en-US" dirty="0">
              <a:solidFill>
                <a:srgbClr val="C00000"/>
              </a:solidFill>
            </a:endParaRPr>
          </a:p>
        </p:txBody>
      </p:sp>
    </p:spTree>
    <p:extLst>
      <p:ext uri="{BB962C8B-B14F-4D97-AF65-F5344CB8AC3E}">
        <p14:creationId xmlns:p14="http://schemas.microsoft.com/office/powerpoint/2010/main" val="1476555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27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18</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40361" y="122732"/>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876300" y="1702512"/>
            <a:ext cx="7391400" cy="1138773"/>
          </a:xfrm>
          <a:prstGeom prst="rect">
            <a:avLst/>
          </a:prstGeom>
          <a:noFill/>
        </p:spPr>
        <p:txBody>
          <a:bodyPr wrap="square" rtlCol="0">
            <a:spAutoFit/>
          </a:bodyPr>
          <a:lstStyle/>
          <a:p>
            <a:pPr algn="ctr"/>
            <a:r>
              <a:rPr lang="en-US" sz="2800" b="1" dirty="0" smtClean="0">
                <a:solidFill>
                  <a:srgbClr val="002060"/>
                </a:solidFill>
              </a:rPr>
              <a:t>ILLEGAL ACTIVITIES TO WATCH FOR</a:t>
            </a:r>
          </a:p>
          <a:p>
            <a:pPr algn="ctr"/>
            <a:r>
              <a:rPr lang="en-US" sz="2000" dirty="0" smtClean="0">
                <a:solidFill>
                  <a:srgbClr val="002060"/>
                </a:solidFill>
              </a:rPr>
              <a:t>The election judge may be notified of any activity</a:t>
            </a:r>
          </a:p>
          <a:p>
            <a:pPr algn="ctr"/>
            <a:r>
              <a:rPr lang="en-US" sz="2000" dirty="0" smtClean="0">
                <a:solidFill>
                  <a:srgbClr val="002060"/>
                </a:solidFill>
              </a:rPr>
              <a:t>that appears to be prohibited by law</a:t>
            </a:r>
            <a:endParaRPr lang="en-US" sz="2000" dirty="0">
              <a:solidFill>
                <a:srgbClr val="00206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 y="2883567"/>
            <a:ext cx="8305800"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C00000"/>
                </a:solidFill>
              </a:rPr>
              <a:t>Unlawful operation of a sound amplification device</a:t>
            </a:r>
          </a:p>
          <a:p>
            <a:pPr marL="342900" indent="-342900">
              <a:buFont typeface="Arial" panose="020B0604020202020204" pitchFamily="34" charset="0"/>
              <a:buChar char="•"/>
            </a:pPr>
            <a:r>
              <a:rPr lang="en-US" sz="2000" dirty="0" smtClean="0">
                <a:solidFill>
                  <a:srgbClr val="C00000"/>
                </a:solidFill>
              </a:rPr>
              <a:t>Bribing voters</a:t>
            </a:r>
          </a:p>
          <a:p>
            <a:pPr marL="342900" indent="-342900">
              <a:buFont typeface="Arial" panose="020B0604020202020204" pitchFamily="34" charset="0"/>
              <a:buChar char="•"/>
            </a:pPr>
            <a:r>
              <a:rPr lang="en-US" sz="2000" dirty="0" smtClean="0">
                <a:solidFill>
                  <a:srgbClr val="C00000"/>
                </a:solidFill>
              </a:rPr>
              <a:t>Tampering with a direct recording electronic machine</a:t>
            </a:r>
          </a:p>
          <a:p>
            <a:pPr marL="342900" indent="-342900">
              <a:buFont typeface="Arial" panose="020B0604020202020204" pitchFamily="34" charset="0"/>
              <a:buChar char="•"/>
            </a:pPr>
            <a:r>
              <a:rPr lang="en-US" sz="2000" dirty="0" smtClean="0">
                <a:solidFill>
                  <a:srgbClr val="C00000"/>
                </a:solidFill>
              </a:rPr>
              <a:t>Unlawfully influencing voters</a:t>
            </a:r>
          </a:p>
          <a:p>
            <a:pPr marL="342900" indent="-342900">
              <a:buFont typeface="Arial" panose="020B0604020202020204" pitchFamily="34" charset="0"/>
              <a:buChar char="•"/>
            </a:pPr>
            <a:r>
              <a:rPr lang="en-US" sz="2000" dirty="0" smtClean="0">
                <a:solidFill>
                  <a:srgbClr val="C00000"/>
                </a:solidFill>
              </a:rPr>
              <a:t>Coercing voters</a:t>
            </a:r>
          </a:p>
          <a:p>
            <a:pPr marL="342900" indent="-342900">
              <a:buFont typeface="Arial" panose="020B0604020202020204" pitchFamily="34" charset="0"/>
              <a:buChar char="•"/>
            </a:pPr>
            <a:r>
              <a:rPr lang="en-US" sz="2000" dirty="0" smtClean="0">
                <a:solidFill>
                  <a:srgbClr val="C00000"/>
                </a:solidFill>
              </a:rPr>
              <a:t>Unlawfully revealing how a voter voted</a:t>
            </a:r>
          </a:p>
          <a:p>
            <a:pPr marL="342900" indent="-342900">
              <a:buFont typeface="Arial" panose="020B0604020202020204" pitchFamily="34" charset="0"/>
              <a:buChar char="•"/>
            </a:pPr>
            <a:r>
              <a:rPr lang="en-US" sz="2000" dirty="0" smtClean="0">
                <a:solidFill>
                  <a:srgbClr val="C00000"/>
                </a:solidFill>
              </a:rPr>
              <a:t>Voting illegally</a:t>
            </a:r>
          </a:p>
          <a:p>
            <a:pPr marL="342900" indent="-342900">
              <a:buFont typeface="Arial" panose="020B0604020202020204" pitchFamily="34" charset="0"/>
              <a:buChar char="•"/>
            </a:pPr>
            <a:r>
              <a:rPr lang="en-US" sz="2000" dirty="0" smtClean="0">
                <a:solidFill>
                  <a:srgbClr val="C00000"/>
                </a:solidFill>
              </a:rPr>
              <a:t>Unlawfully accepting or refusing to accept voters</a:t>
            </a:r>
          </a:p>
          <a:p>
            <a:pPr marL="342900" indent="-342900">
              <a:buFont typeface="Arial" panose="020B0604020202020204" pitchFamily="34" charset="0"/>
              <a:buChar char="•"/>
            </a:pPr>
            <a:r>
              <a:rPr lang="en-US" sz="2000" dirty="0" smtClean="0">
                <a:solidFill>
                  <a:srgbClr val="C00000"/>
                </a:solidFill>
              </a:rPr>
              <a:t>Using a wireless communication device within 100 </a:t>
            </a:r>
            <a:r>
              <a:rPr lang="en-US" sz="2000" dirty="0" err="1" smtClean="0">
                <a:solidFill>
                  <a:srgbClr val="C00000"/>
                </a:solidFill>
              </a:rPr>
              <a:t>ft</a:t>
            </a:r>
            <a:r>
              <a:rPr lang="en-US" sz="2000" dirty="0" smtClean="0">
                <a:solidFill>
                  <a:srgbClr val="C00000"/>
                </a:solidFill>
              </a:rPr>
              <a:t> of polling place</a:t>
            </a:r>
          </a:p>
          <a:p>
            <a:pPr marL="342900" indent="-342900">
              <a:buFont typeface="Arial" panose="020B0604020202020204" pitchFamily="34" charset="0"/>
              <a:buChar char="•"/>
            </a:pPr>
            <a:r>
              <a:rPr lang="en-US" sz="2000" dirty="0" smtClean="0">
                <a:solidFill>
                  <a:srgbClr val="C00000"/>
                </a:solidFill>
              </a:rPr>
              <a:t>Interfering with voting process</a:t>
            </a:r>
            <a:endParaRPr lang="en-US" sz="2000" dirty="0">
              <a:solidFill>
                <a:srgbClr val="C00000"/>
              </a:solidFill>
            </a:endParaRPr>
          </a:p>
        </p:txBody>
      </p:sp>
    </p:spTree>
    <p:extLst>
      <p:ext uri="{BB962C8B-B14F-4D97-AF65-F5344CB8AC3E}">
        <p14:creationId xmlns:p14="http://schemas.microsoft.com/office/powerpoint/2010/main" val="21809446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27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19</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429691" y="150223"/>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1295400" y="1709071"/>
            <a:ext cx="6553200" cy="461665"/>
          </a:xfrm>
          <a:prstGeom prst="rect">
            <a:avLst/>
          </a:prstGeom>
          <a:noFill/>
        </p:spPr>
        <p:txBody>
          <a:bodyPr wrap="square" rtlCol="0">
            <a:spAutoFit/>
          </a:bodyPr>
          <a:lstStyle/>
          <a:p>
            <a:pPr algn="ctr"/>
            <a:r>
              <a:rPr lang="en-US" sz="2400" b="1" dirty="0" smtClean="0">
                <a:solidFill>
                  <a:srgbClr val="002060"/>
                </a:solidFill>
              </a:rPr>
              <a:t>PERSONS ALLOWED IN THE POLLING PLACES</a:t>
            </a:r>
            <a:endParaRPr lang="en-US" sz="2400" b="1" dirty="0">
              <a:solidFill>
                <a:srgbClr val="00206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 y="2597846"/>
            <a:ext cx="7772400"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002060"/>
                </a:solidFill>
              </a:rPr>
              <a:t>Election Judge &amp; Clerks</a:t>
            </a:r>
          </a:p>
          <a:p>
            <a:pPr marL="285750" indent="-285750">
              <a:buFont typeface="Arial" panose="020B0604020202020204" pitchFamily="34" charset="0"/>
              <a:buChar char="•"/>
            </a:pPr>
            <a:r>
              <a:rPr lang="en-US" sz="2400" dirty="0" smtClean="0">
                <a:solidFill>
                  <a:srgbClr val="002060"/>
                </a:solidFill>
              </a:rPr>
              <a:t>Poll watchers and SOS inspectors</a:t>
            </a:r>
          </a:p>
          <a:p>
            <a:pPr marL="285750" indent="-285750">
              <a:buFont typeface="Arial" panose="020B0604020202020204" pitchFamily="34" charset="0"/>
              <a:buChar char="•"/>
            </a:pPr>
            <a:r>
              <a:rPr lang="en-US" sz="2400" dirty="0" smtClean="0">
                <a:solidFill>
                  <a:srgbClr val="002060"/>
                </a:solidFill>
              </a:rPr>
              <a:t>Persons admitted to vote</a:t>
            </a:r>
          </a:p>
          <a:p>
            <a:pPr marL="285750" indent="-285750">
              <a:buFont typeface="Arial" panose="020B0604020202020204" pitchFamily="34" charset="0"/>
              <a:buChar char="•"/>
            </a:pPr>
            <a:r>
              <a:rPr lang="en-US" sz="2400" dirty="0" smtClean="0">
                <a:solidFill>
                  <a:srgbClr val="002060"/>
                </a:solidFill>
              </a:rPr>
              <a:t>Children under 18  who are with a voting parent</a:t>
            </a:r>
          </a:p>
          <a:p>
            <a:pPr marL="285750" indent="-285750">
              <a:buFont typeface="Arial" panose="020B0604020202020204" pitchFamily="34" charset="0"/>
              <a:buChar char="•"/>
            </a:pPr>
            <a:r>
              <a:rPr lang="en-US" sz="2400" dirty="0" smtClean="0">
                <a:solidFill>
                  <a:srgbClr val="002060"/>
                </a:solidFill>
              </a:rPr>
              <a:t>Persons providing assistance for an entitled voter</a:t>
            </a:r>
          </a:p>
          <a:p>
            <a:pPr marL="285750" indent="-285750">
              <a:buFont typeface="Arial" panose="020B0604020202020204" pitchFamily="34" charset="0"/>
              <a:buChar char="•"/>
            </a:pPr>
            <a:r>
              <a:rPr lang="en-US" sz="2400" dirty="0" smtClean="0">
                <a:solidFill>
                  <a:srgbClr val="002060"/>
                </a:solidFill>
              </a:rPr>
              <a:t>Federal Inspectors appointed by U.S. DOJ</a:t>
            </a:r>
          </a:p>
          <a:p>
            <a:pPr marL="285750" indent="-285750">
              <a:buFont typeface="Arial" panose="020B0604020202020204" pitchFamily="34" charset="0"/>
              <a:buChar char="•"/>
            </a:pPr>
            <a:r>
              <a:rPr lang="en-US" sz="2400" dirty="0" smtClean="0">
                <a:solidFill>
                  <a:srgbClr val="002060"/>
                </a:solidFill>
              </a:rPr>
              <a:t>Persons summoned by presiding judge to act as special peace officer to preserve order</a:t>
            </a:r>
          </a:p>
          <a:p>
            <a:pPr marL="285750" indent="-285750">
              <a:buFont typeface="Arial" panose="020B0604020202020204" pitchFamily="34" charset="0"/>
              <a:buChar char="•"/>
            </a:pPr>
            <a:r>
              <a:rPr lang="en-US" sz="2400" dirty="0" smtClean="0">
                <a:solidFill>
                  <a:srgbClr val="002060"/>
                </a:solidFill>
              </a:rPr>
              <a:t>Voting systems technician by request</a:t>
            </a:r>
          </a:p>
          <a:p>
            <a:pPr marL="285750" indent="-285750">
              <a:buFont typeface="Arial" panose="020B0604020202020204" pitchFamily="34" charset="0"/>
              <a:buChar char="•"/>
            </a:pPr>
            <a:endParaRPr lang="en-US" sz="2400" dirty="0" smtClean="0">
              <a:solidFill>
                <a:srgbClr val="002060"/>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71788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2</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42538" y="181840"/>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1676400" y="1636321"/>
            <a:ext cx="6096000" cy="1015663"/>
          </a:xfrm>
          <a:prstGeom prst="rect">
            <a:avLst/>
          </a:prstGeom>
          <a:noFill/>
        </p:spPr>
        <p:txBody>
          <a:bodyPr wrap="square" rtlCol="0">
            <a:spAutoFit/>
          </a:bodyPr>
          <a:lstStyle/>
          <a:p>
            <a:pPr algn="ctr"/>
            <a:r>
              <a:rPr lang="en-US" sz="2000" b="1" dirty="0" smtClean="0">
                <a:solidFill>
                  <a:srgbClr val="002060"/>
                </a:solidFill>
              </a:rPr>
              <a:t>PLEASE DOWNLOAD THE POLL WATCHERS GUIDE</a:t>
            </a:r>
          </a:p>
          <a:p>
            <a:pPr algn="ctr"/>
            <a:r>
              <a:rPr lang="en-US" sz="2000" b="1" dirty="0" smtClean="0">
                <a:solidFill>
                  <a:srgbClr val="002060"/>
                </a:solidFill>
              </a:rPr>
              <a:t>FROM THE SECRETARY OF STATE WEBSITE AND TAKE THE GUIDE WITH YOU WHILE YOU SERVE.</a:t>
            </a:r>
            <a:endParaRPr lang="en-US" sz="2000" b="1" dirty="0">
              <a:solidFill>
                <a:srgbClr val="002060"/>
              </a:solidFill>
            </a:endParaRPr>
          </a:p>
        </p:txBody>
      </p:sp>
      <p:sp>
        <p:nvSpPr>
          <p:cNvPr id="14" name="TextBox 13"/>
          <p:cNvSpPr txBox="1"/>
          <p:nvPr/>
        </p:nvSpPr>
        <p:spPr>
          <a:xfrm>
            <a:off x="533400" y="3340893"/>
            <a:ext cx="8077200" cy="2554545"/>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solidFill>
                  <a:srgbClr val="002060"/>
                </a:solidFill>
              </a:rPr>
              <a:t>This class is an overview of the process but you will need to have the guide with you for reference.</a:t>
            </a:r>
          </a:p>
          <a:p>
            <a:pPr marL="342900" indent="-342900">
              <a:buFont typeface="Arial" panose="020B0604020202020204" pitchFamily="34" charset="0"/>
              <a:buChar char="•"/>
            </a:pPr>
            <a:endParaRPr lang="en-US" sz="2000" b="1" dirty="0" smtClean="0">
              <a:solidFill>
                <a:srgbClr val="002060"/>
              </a:solidFill>
            </a:endParaRPr>
          </a:p>
          <a:p>
            <a:pPr marL="342900" indent="-342900">
              <a:buFont typeface="Arial" panose="020B0604020202020204" pitchFamily="34" charset="0"/>
              <a:buChar char="•"/>
            </a:pPr>
            <a:r>
              <a:rPr lang="en-US" sz="2000" b="1" dirty="0" smtClean="0">
                <a:solidFill>
                  <a:srgbClr val="002060"/>
                </a:solidFill>
              </a:rPr>
              <a:t>Take a notebook or pad to record any discrepancies that you observe as this may be very useful in a subsequent inquiry.</a:t>
            </a:r>
          </a:p>
          <a:p>
            <a:pPr marL="342900" indent="-342900">
              <a:buFont typeface="Arial" panose="020B0604020202020204" pitchFamily="34" charset="0"/>
              <a:buChar char="•"/>
            </a:pPr>
            <a:endParaRPr lang="en-US" sz="2000" b="1" dirty="0">
              <a:solidFill>
                <a:srgbClr val="002060"/>
              </a:solidFill>
            </a:endParaRPr>
          </a:p>
          <a:p>
            <a:pPr marL="342900" indent="-342900">
              <a:buFont typeface="Arial" panose="020B0604020202020204" pitchFamily="34" charset="0"/>
              <a:buChar char="•"/>
            </a:pPr>
            <a:r>
              <a:rPr lang="en-US" sz="2000" b="1" dirty="0" smtClean="0">
                <a:solidFill>
                  <a:srgbClr val="002060"/>
                </a:solidFill>
              </a:rPr>
              <a:t>Always be considerate and respectful of the election judge and clerks.</a:t>
            </a:r>
          </a:p>
          <a:p>
            <a:pPr marL="342900" indent="-342900">
              <a:buFont typeface="Arial" panose="020B0604020202020204" pitchFamily="34" charset="0"/>
              <a:buChar char="•"/>
            </a:pPr>
            <a:endParaRPr lang="en-US" sz="2000" b="1" dirty="0">
              <a:solidFill>
                <a:srgbClr val="00206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08866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9F4A99-A232-4485-A66E-1DCC148F9A19}"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 Elections Division</a:t>
            </a:r>
            <a:endParaRPr lang="en-US"/>
          </a:p>
        </p:txBody>
      </p:sp>
      <p:sp>
        <p:nvSpPr>
          <p:cNvPr id="6" name="Slide Number Placeholder 5"/>
          <p:cNvSpPr>
            <a:spLocks noGrp="1"/>
          </p:cNvSpPr>
          <p:nvPr>
            <p:ph type="sldNum" sz="quarter" idx="12"/>
          </p:nvPr>
        </p:nvSpPr>
        <p:spPr/>
        <p:txBody>
          <a:bodyPr/>
          <a:lstStyle/>
          <a:p>
            <a:fld id="{3F95814A-D311-427B-8C8C-051ABB3D39E3}" type="slidenum">
              <a:rPr lang="en-US" smtClean="0"/>
              <a:t>20</a:t>
            </a:fld>
            <a:endParaRPr lang="en-US"/>
          </a:p>
        </p:txBody>
      </p:sp>
      <p:sp>
        <p:nvSpPr>
          <p:cNvPr id="3" name="Rectangle 2"/>
          <p:cNvSpPr/>
          <p:nvPr/>
        </p:nvSpPr>
        <p:spPr>
          <a:xfrm>
            <a:off x="838200" y="914400"/>
            <a:ext cx="7467600" cy="1446550"/>
          </a:xfrm>
          <a:prstGeom prst="rect">
            <a:avLst/>
          </a:prstGeom>
        </p:spPr>
        <p:txBody>
          <a:bodyPr wrap="square">
            <a:spAutoFit/>
          </a:bodyPr>
          <a:lstStyle/>
          <a:p>
            <a:pPr algn="ctr"/>
            <a:r>
              <a:rPr lang="en-US" sz="4400" dirty="0" smtClean="0">
                <a:solidFill>
                  <a:srgbClr val="26429A"/>
                </a:solidFill>
              </a:rPr>
              <a:t>Providing </a:t>
            </a:r>
            <a:r>
              <a:rPr lang="en-US" sz="4400" dirty="0">
                <a:solidFill>
                  <a:srgbClr val="26429A"/>
                </a:solidFill>
              </a:rPr>
              <a:t>Identification for Voting in Texas</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575" y="2743200"/>
            <a:ext cx="2285999" cy="235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71600" y="5334000"/>
            <a:ext cx="6400800" cy="923330"/>
          </a:xfrm>
          <a:prstGeom prst="rect">
            <a:avLst/>
          </a:prstGeom>
          <a:noFill/>
        </p:spPr>
        <p:txBody>
          <a:bodyPr wrap="square" rtlCol="0">
            <a:spAutoFit/>
          </a:bodyPr>
          <a:lstStyle/>
          <a:p>
            <a:pPr algn="ctr"/>
            <a:r>
              <a:rPr lang="en-US" dirty="0" smtClean="0">
                <a:solidFill>
                  <a:schemeClr val="tx2">
                    <a:lumMod val="75000"/>
                  </a:schemeClr>
                </a:solidFill>
              </a:rPr>
              <a:t>Effective for all elections with voting beginning on or after August 10, 2016, including the November 8, 2016 general election, until further notice.</a:t>
            </a:r>
            <a:endParaRPr lang="en-US" dirty="0">
              <a:solidFill>
                <a:schemeClr val="tx2">
                  <a:lumMod val="75000"/>
                </a:schemeClr>
              </a:solidFill>
            </a:endParaRPr>
          </a:p>
        </p:txBody>
      </p:sp>
    </p:spTree>
    <p:extLst>
      <p:ext uri="{BB962C8B-B14F-4D97-AF65-F5344CB8AC3E}">
        <p14:creationId xmlns:p14="http://schemas.microsoft.com/office/powerpoint/2010/main" val="3096783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Updated Procedure</a:t>
            </a:r>
            <a:endParaRPr lang="en-US" dirty="0">
              <a:solidFill>
                <a:srgbClr val="FF0000"/>
              </a:solidFill>
            </a:endParaRPr>
          </a:p>
        </p:txBody>
      </p:sp>
      <p:sp>
        <p:nvSpPr>
          <p:cNvPr id="3" name="Content Placeholder 2"/>
          <p:cNvSpPr>
            <a:spLocks noGrp="1"/>
          </p:cNvSpPr>
          <p:nvPr>
            <p:ph idx="1"/>
          </p:nvPr>
        </p:nvSpPr>
        <p:spPr>
          <a:xfrm>
            <a:off x="457200" y="2057400"/>
            <a:ext cx="8229600" cy="4038600"/>
          </a:xfrm>
        </p:spPr>
        <p:txBody>
          <a:bodyPr>
            <a:normAutofit fontScale="32500" lnSpcReduction="20000"/>
          </a:bodyPr>
          <a:lstStyle/>
          <a:p>
            <a:pPr marL="514350" indent="-514350" algn="just">
              <a:buFont typeface="+mj-lt"/>
              <a:buAutoNum type="arabicPeriod"/>
            </a:pPr>
            <a:r>
              <a:rPr lang="en-US" sz="3800" dirty="0" smtClean="0"/>
              <a:t>The voter should be asked whether the voter possesses </a:t>
            </a:r>
            <a:r>
              <a:rPr lang="en-US" sz="3800" b="1" dirty="0" smtClean="0"/>
              <a:t>one of the acceptable forms of photo ID on “List A” </a:t>
            </a:r>
            <a:r>
              <a:rPr lang="en-US" sz="3800" dirty="0" smtClean="0"/>
              <a:t>that is either current or not expired more than four years.   </a:t>
            </a:r>
          </a:p>
          <a:p>
            <a:pPr marL="514350" indent="-514350" algn="just">
              <a:buFont typeface="+mj-lt"/>
              <a:buAutoNum type="arabicPeriod"/>
            </a:pPr>
            <a:r>
              <a:rPr lang="en-US" sz="3800" dirty="0" smtClean="0"/>
              <a:t>If the voter says “yes”, the voter is required to present that form of photo ID.  </a:t>
            </a:r>
          </a:p>
          <a:p>
            <a:pPr marL="514350" indent="-514350" algn="just">
              <a:buFont typeface="+mj-lt"/>
              <a:buAutoNum type="arabicPeriod"/>
            </a:pPr>
            <a:r>
              <a:rPr lang="en-US" sz="3800" b="1" dirty="0" smtClean="0"/>
              <a:t>NOTE:  </a:t>
            </a:r>
            <a:r>
              <a:rPr lang="en-US" sz="3800" dirty="0"/>
              <a:t>If a voter has continued access to their acceptable form of photo ID, but, for example, forgets to bring their acceptable form of </a:t>
            </a:r>
            <a:r>
              <a:rPr lang="en-US" sz="3800" dirty="0" smtClean="0"/>
              <a:t>photo </a:t>
            </a:r>
            <a:r>
              <a:rPr lang="en-US" sz="3800" dirty="0"/>
              <a:t>ID to the polling place and/or left it, for example, at home or in their car, the voter still possesses the acceptable photo ID and must use it to vote</a:t>
            </a:r>
            <a:r>
              <a:rPr lang="en-US" sz="2000" dirty="0" smtClean="0"/>
              <a:t>.</a:t>
            </a:r>
            <a:r>
              <a:rPr lang="en-US" sz="3800" b="1" dirty="0" smtClean="0"/>
              <a:t>  </a:t>
            </a:r>
            <a:r>
              <a:rPr lang="en-US" sz="3800" dirty="0" smtClean="0"/>
              <a:t>Accordingly, if the voter states that the voter possesses, but did not bring to the polling place, an acceptable form of photo ID, the voter may vote a provisional ballot and bring the acceptable form of photo ID to the county within 6 days to cure their ballot (or return to the polling place with the acceptable form of photo ID before </a:t>
            </a:r>
            <a:r>
              <a:rPr lang="en-US" sz="3800" dirty="0"/>
              <a:t> </a:t>
            </a:r>
            <a:r>
              <a:rPr lang="en-US" sz="3800" dirty="0" smtClean="0"/>
              <a:t>the polls close on Election Day and vote then).  </a:t>
            </a:r>
          </a:p>
          <a:p>
            <a:pPr marL="514350" indent="-514350" algn="just">
              <a:buFont typeface="+mj-lt"/>
              <a:buAutoNum type="arabicPeriod"/>
            </a:pPr>
            <a:r>
              <a:rPr lang="en-US" sz="3800" dirty="0" smtClean="0"/>
              <a:t>If the voter says “no”, ask the voter whether the voter cannot reasonably obtain an acceptable form of photo ID on List A.  If the voter indicates “yes”, you must inform the voter that he or she can </a:t>
            </a:r>
            <a:r>
              <a:rPr lang="en-US" sz="3800" b="1" dirty="0" smtClean="0"/>
              <a:t>present a supporting form of ID on “List </a:t>
            </a:r>
            <a:r>
              <a:rPr lang="en-US" sz="3800" b="1" dirty="0"/>
              <a:t>B” </a:t>
            </a:r>
            <a:r>
              <a:rPr lang="en-US" sz="3800" b="1" dirty="0" smtClean="0"/>
              <a:t>and complete </a:t>
            </a:r>
            <a:r>
              <a:rPr lang="en-US" sz="3800" b="1" dirty="0"/>
              <a:t>a “Reasonable Impediment </a:t>
            </a:r>
            <a:r>
              <a:rPr lang="en-US" sz="3800" b="1" dirty="0" smtClean="0"/>
              <a:t>Declaration.” </a:t>
            </a:r>
            <a:r>
              <a:rPr lang="en-US" sz="3800" dirty="0" smtClean="0"/>
              <a:t>If the voter </a:t>
            </a:r>
            <a:r>
              <a:rPr lang="en-US" sz="3800" dirty="0"/>
              <a:t>presents a supporting form of ID </a:t>
            </a:r>
            <a:r>
              <a:rPr lang="en-US" sz="3800" dirty="0" smtClean="0"/>
              <a:t>and completes the Declaration, the voter will then complete their check-in, and proceed to the voting booth to cast a regular ballot.  If this voter did not bring a supporting form of ID to the polling place, the voter may vote </a:t>
            </a:r>
            <a:r>
              <a:rPr lang="en-US" sz="3800" dirty="0"/>
              <a:t>a provisional ballot and bring </a:t>
            </a:r>
            <a:r>
              <a:rPr lang="en-US" sz="3800" dirty="0" smtClean="0"/>
              <a:t>an </a:t>
            </a:r>
            <a:r>
              <a:rPr lang="en-US" sz="3800" dirty="0"/>
              <a:t>acceptable form of photo ID to the county within 6 days to cure their ballot (or return to the polling place with their </a:t>
            </a:r>
            <a:r>
              <a:rPr lang="en-US" sz="3800" dirty="0" smtClean="0"/>
              <a:t>supporting form of ID before the </a:t>
            </a:r>
            <a:r>
              <a:rPr lang="en-US" sz="3800" dirty="0"/>
              <a:t>polls </a:t>
            </a:r>
            <a:r>
              <a:rPr lang="en-US" sz="3800" dirty="0" smtClean="0"/>
              <a:t>close, and execute a Reasonable Impediment Declaration and vote then).  </a:t>
            </a:r>
            <a:endParaRPr lang="en-US" sz="3800" dirty="0"/>
          </a:p>
          <a:p>
            <a:pPr marL="514350" indent="-514350" algn="just">
              <a:buFont typeface="+mj-lt"/>
              <a:buAutoNum type="arabicPeriod"/>
            </a:pPr>
            <a:endParaRPr lang="en-US" sz="3800" dirty="0" smtClean="0"/>
          </a:p>
          <a:p>
            <a:pPr marL="514350" indent="-514350" algn="just">
              <a:buFont typeface="+mj-lt"/>
              <a:buAutoNum type="arabicPeriod"/>
            </a:pPr>
            <a:endParaRPr lang="en-US" sz="3800" dirty="0" smtClean="0"/>
          </a:p>
          <a:p>
            <a:pPr algn="just"/>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21</a:t>
            </a:fld>
            <a:endParaRPr lang="en-US"/>
          </a:p>
        </p:txBody>
      </p:sp>
    </p:spTree>
    <p:extLst>
      <p:ext uri="{BB962C8B-B14F-4D97-AF65-F5344CB8AC3E}">
        <p14:creationId xmlns:p14="http://schemas.microsoft.com/office/powerpoint/2010/main" val="887540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Addresses</a:t>
            </a:r>
            <a:endParaRPr lang="en-US" dirty="0"/>
          </a:p>
        </p:txBody>
      </p:sp>
      <p:sp>
        <p:nvSpPr>
          <p:cNvPr id="3" name="Content Placeholder 2"/>
          <p:cNvSpPr>
            <a:spLocks noGrp="1"/>
          </p:cNvSpPr>
          <p:nvPr>
            <p:ph idx="1"/>
          </p:nvPr>
        </p:nvSpPr>
        <p:spPr>
          <a:xfrm>
            <a:off x="457200" y="1828800"/>
            <a:ext cx="8229600" cy="4523838"/>
          </a:xfrm>
        </p:spPr>
        <p:txBody>
          <a:bodyPr>
            <a:normAutofit fontScale="85000" lnSpcReduction="20000"/>
          </a:bodyPr>
          <a:lstStyle/>
          <a:p>
            <a:pPr algn="just"/>
            <a:r>
              <a:rPr lang="en-US" dirty="0" smtClean="0"/>
              <a:t>You should not compare the address on any ID (List A or List B) to the address on the list of registered voters.</a:t>
            </a:r>
          </a:p>
          <a:p>
            <a:pPr lvl="1" algn="just"/>
            <a:r>
              <a:rPr lang="en-US" b="1" dirty="0" smtClean="0">
                <a:solidFill>
                  <a:srgbClr val="FF0000"/>
                </a:solidFill>
              </a:rPr>
              <a:t>THEY ARE NOT REQUIRED TO MATCH!!!</a:t>
            </a:r>
          </a:p>
          <a:p>
            <a:pPr marL="0" indent="0" algn="just">
              <a:buNone/>
            </a:pPr>
            <a:endParaRPr lang="en-US" dirty="0">
              <a:solidFill>
                <a:srgbClr val="FF0000"/>
              </a:solidFill>
            </a:endParaRPr>
          </a:p>
          <a:p>
            <a:pPr algn="just"/>
            <a:r>
              <a:rPr lang="en-US" dirty="0" smtClean="0"/>
              <a:t>You are only required to confirm with the voter that the address </a:t>
            </a:r>
            <a:r>
              <a:rPr lang="en-US" u="sng" dirty="0" smtClean="0"/>
              <a:t>on the list of registered voters is correct</a:t>
            </a:r>
            <a:r>
              <a:rPr lang="en-US" dirty="0" smtClean="0"/>
              <a:t>. (</a:t>
            </a:r>
            <a:r>
              <a:rPr lang="en-US" dirty="0"/>
              <a:t>§</a:t>
            </a:r>
            <a:r>
              <a:rPr lang="en-US" dirty="0" smtClean="0"/>
              <a:t>63.0011)</a:t>
            </a:r>
          </a:p>
          <a:p>
            <a:pPr lvl="1" algn="just"/>
            <a:r>
              <a:rPr lang="en-US" dirty="0" smtClean="0"/>
              <a:t>For </a:t>
            </a:r>
            <a:r>
              <a:rPr lang="en-US" dirty="0"/>
              <a:t>example, by asking the voter:  “Do you still live on Main Street</a:t>
            </a:r>
            <a:r>
              <a:rPr lang="en-US" dirty="0" smtClean="0"/>
              <a:t>?”</a:t>
            </a:r>
          </a:p>
          <a:p>
            <a:pPr lvl="1" algn="just"/>
            <a:r>
              <a:rPr lang="en-US" dirty="0" smtClean="0"/>
              <a:t>This allows the voter to update their registration records.</a:t>
            </a:r>
            <a:endParaRPr lang="en-US" dirty="0"/>
          </a:p>
          <a:p>
            <a:pPr algn="just"/>
            <a:endParaRPr lang="en-US" dirty="0" smtClean="0"/>
          </a:p>
          <a:p>
            <a:pPr lvl="1" algn="just"/>
            <a:endParaRPr lang="en-US" dirty="0" smtClean="0"/>
          </a:p>
          <a:p>
            <a:pPr lvl="1" algn="just"/>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22</a:t>
            </a:fld>
            <a:endParaRPr lang="en-US"/>
          </a:p>
        </p:txBody>
      </p:sp>
    </p:spTree>
    <p:extLst>
      <p:ext uri="{BB962C8B-B14F-4D97-AF65-F5344CB8AC3E}">
        <p14:creationId xmlns:p14="http://schemas.microsoft.com/office/powerpoint/2010/main" val="2319125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the voter says…</a:t>
            </a:r>
            <a:endParaRPr lang="en-US" dirty="0"/>
          </a:p>
        </p:txBody>
      </p:sp>
      <p:sp>
        <p:nvSpPr>
          <p:cNvPr id="3" name="Content Placeholder 2"/>
          <p:cNvSpPr>
            <a:spLocks noGrp="1"/>
          </p:cNvSpPr>
          <p:nvPr>
            <p:ph idx="1"/>
          </p:nvPr>
        </p:nvSpPr>
        <p:spPr>
          <a:xfrm>
            <a:off x="457200" y="2057400"/>
            <a:ext cx="8229600" cy="4191000"/>
          </a:xfrm>
        </p:spPr>
        <p:txBody>
          <a:bodyPr>
            <a:normAutofit/>
          </a:bodyPr>
          <a:lstStyle/>
          <a:p>
            <a:pPr algn="just"/>
            <a:r>
              <a:rPr lang="en-US" dirty="0" smtClean="0"/>
              <a:t>Yes:  </a:t>
            </a:r>
            <a:r>
              <a:rPr lang="en-US" dirty="0"/>
              <a:t>T</a:t>
            </a:r>
            <a:r>
              <a:rPr lang="en-US" dirty="0" smtClean="0"/>
              <a:t>his </a:t>
            </a:r>
            <a:r>
              <a:rPr lang="en-US" dirty="0"/>
              <a:t>confirms that their </a:t>
            </a:r>
            <a:r>
              <a:rPr lang="en-US" dirty="0" smtClean="0"/>
              <a:t>registration records are up-to-date, the voter should:</a:t>
            </a:r>
          </a:p>
          <a:p>
            <a:pPr lvl="1" algn="just"/>
            <a:r>
              <a:rPr lang="en-US" dirty="0" smtClean="0"/>
              <a:t>Complete the check-in process once the voter has shown a List A ID </a:t>
            </a:r>
            <a:r>
              <a:rPr lang="en-US" u="sng" dirty="0" smtClean="0"/>
              <a:t>or</a:t>
            </a:r>
            <a:r>
              <a:rPr lang="en-US" dirty="0" smtClean="0"/>
              <a:t> if the voter qualifies, has shown a List B ID and completed the Declaration, and proceed to voting a regular ballot.</a:t>
            </a:r>
            <a:endParaRPr lang="en-US" dirty="0"/>
          </a:p>
          <a:p>
            <a:pPr lvl="1" algn="just"/>
            <a:endParaRPr lang="en-US" dirty="0" smtClean="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23</a:t>
            </a:fld>
            <a:endParaRPr lang="en-US"/>
          </a:p>
        </p:txBody>
      </p:sp>
    </p:spTree>
    <p:extLst>
      <p:ext uri="{BB962C8B-B14F-4D97-AF65-F5344CB8AC3E}">
        <p14:creationId xmlns:p14="http://schemas.microsoft.com/office/powerpoint/2010/main" val="38700762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r>
              <a:rPr lang="en-US" dirty="0"/>
              <a:t>If the voter says…</a:t>
            </a:r>
          </a:p>
        </p:txBody>
      </p:sp>
      <p:sp>
        <p:nvSpPr>
          <p:cNvPr id="3" name="Content Placeholder 2"/>
          <p:cNvSpPr>
            <a:spLocks noGrp="1"/>
          </p:cNvSpPr>
          <p:nvPr>
            <p:ph idx="1"/>
          </p:nvPr>
        </p:nvSpPr>
        <p:spPr>
          <a:xfrm>
            <a:off x="457200" y="1600200"/>
            <a:ext cx="8229600" cy="4572000"/>
          </a:xfrm>
        </p:spPr>
        <p:txBody>
          <a:bodyPr>
            <a:normAutofit/>
          </a:bodyPr>
          <a:lstStyle/>
          <a:p>
            <a:pPr algn="just"/>
            <a:r>
              <a:rPr lang="en-US" dirty="0"/>
              <a:t>No: </a:t>
            </a:r>
            <a:r>
              <a:rPr lang="en-US" dirty="0" smtClean="0"/>
              <a:t>  This means that the voter needs to update their address with the voter registrar, the voter should:</a:t>
            </a:r>
          </a:p>
          <a:p>
            <a:pPr lvl="2" algn="just"/>
            <a:r>
              <a:rPr lang="en-US" dirty="0" smtClean="0"/>
              <a:t>Complete </a:t>
            </a:r>
            <a:r>
              <a:rPr lang="en-US" dirty="0"/>
              <a:t>a Statement of </a:t>
            </a:r>
            <a:r>
              <a:rPr lang="en-US" dirty="0" smtClean="0"/>
              <a:t>Residence.</a:t>
            </a:r>
          </a:p>
          <a:p>
            <a:pPr lvl="2" algn="just"/>
            <a:r>
              <a:rPr lang="en-US" dirty="0" smtClean="0"/>
              <a:t>Complete </a:t>
            </a:r>
            <a:r>
              <a:rPr lang="en-US" dirty="0"/>
              <a:t>the check-in process once the voter has shown a List A ID </a:t>
            </a:r>
            <a:r>
              <a:rPr lang="en-US" u="sng" dirty="0" smtClean="0"/>
              <a:t>or, </a:t>
            </a:r>
            <a:r>
              <a:rPr lang="en-US" dirty="0" smtClean="0"/>
              <a:t>if the voter qualifies, </a:t>
            </a:r>
            <a:r>
              <a:rPr lang="en-US" dirty="0"/>
              <a:t>has shown a List B ID and completed the Declaration, and proceed to voting a regular ballot.</a:t>
            </a:r>
          </a:p>
          <a:p>
            <a:pPr marL="914400" lvl="2" indent="0" algn="just">
              <a:buNone/>
            </a:pPr>
            <a:endParaRPr lang="en-US" dirty="0"/>
          </a:p>
          <a:p>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24</a:t>
            </a:fld>
            <a:endParaRPr lang="en-US"/>
          </a:p>
        </p:txBody>
      </p:sp>
    </p:spTree>
    <p:extLst>
      <p:ext uri="{BB962C8B-B14F-4D97-AF65-F5344CB8AC3E}">
        <p14:creationId xmlns:p14="http://schemas.microsoft.com/office/powerpoint/2010/main" val="4280567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“List A” – Acceptable Forms of ID</a:t>
            </a:r>
            <a:endParaRPr lang="en-US" dirty="0"/>
          </a:p>
        </p:txBody>
      </p:sp>
      <p:sp>
        <p:nvSpPr>
          <p:cNvPr id="3" name="Content Placeholder 2"/>
          <p:cNvSpPr>
            <a:spLocks noGrp="1"/>
          </p:cNvSpPr>
          <p:nvPr>
            <p:ph idx="1"/>
          </p:nvPr>
        </p:nvSpPr>
        <p:spPr>
          <a:xfrm>
            <a:off x="457200" y="2057400"/>
            <a:ext cx="8229600" cy="4191000"/>
          </a:xfrm>
        </p:spPr>
        <p:txBody>
          <a:bodyPr>
            <a:normAutofit fontScale="85000" lnSpcReduction="20000"/>
          </a:bodyPr>
          <a:lstStyle/>
          <a:p>
            <a:pPr marL="6350" lvl="1" indent="0">
              <a:buNone/>
            </a:pPr>
            <a:r>
              <a:rPr lang="en-US" dirty="0"/>
              <a:t>There are 7 </a:t>
            </a:r>
            <a:r>
              <a:rPr lang="en-US" dirty="0" smtClean="0"/>
              <a:t>forms </a:t>
            </a:r>
            <a:r>
              <a:rPr lang="en-US" dirty="0"/>
              <a:t>of </a:t>
            </a:r>
            <a:r>
              <a:rPr lang="en-US" dirty="0" smtClean="0"/>
              <a:t>ID on List A: </a:t>
            </a:r>
            <a:endParaRPr lang="en-US" dirty="0"/>
          </a:p>
          <a:p>
            <a:pPr marL="971550" lvl="1" indent="-514350">
              <a:buFont typeface="+mj-lt"/>
              <a:buAutoNum type="arabicPeriod"/>
            </a:pPr>
            <a:r>
              <a:rPr lang="en-US" dirty="0"/>
              <a:t>Texas driver license issued by the Texas Department of Public Safety (DPS</a:t>
            </a:r>
            <a:r>
              <a:rPr lang="en-US" dirty="0" smtClean="0"/>
              <a:t>);</a:t>
            </a:r>
            <a:endParaRPr lang="en-US" dirty="0"/>
          </a:p>
          <a:p>
            <a:pPr marL="971550" lvl="1" indent="-514350">
              <a:buFont typeface="+mj-lt"/>
              <a:buAutoNum type="arabicPeriod"/>
            </a:pPr>
            <a:r>
              <a:rPr lang="en-US" dirty="0"/>
              <a:t>Texas personal identification card issued by </a:t>
            </a:r>
            <a:r>
              <a:rPr lang="en-US" dirty="0" smtClean="0"/>
              <a:t>DPS;</a:t>
            </a:r>
          </a:p>
          <a:p>
            <a:pPr marL="971550" lvl="1" indent="-514350">
              <a:buFont typeface="+mj-lt"/>
              <a:buAutoNum type="arabicPeriod"/>
            </a:pPr>
            <a:r>
              <a:rPr lang="en-US" dirty="0" smtClean="0"/>
              <a:t>Texas </a:t>
            </a:r>
            <a:r>
              <a:rPr lang="en-US" dirty="0"/>
              <a:t>Election Identification Certificate issued by </a:t>
            </a:r>
            <a:r>
              <a:rPr lang="en-US" dirty="0" smtClean="0"/>
              <a:t>DPS;</a:t>
            </a:r>
          </a:p>
          <a:p>
            <a:pPr marL="971550" lvl="1" indent="-514350">
              <a:buFont typeface="+mj-lt"/>
              <a:buAutoNum type="arabicPeriod"/>
            </a:pPr>
            <a:r>
              <a:rPr lang="en-US" dirty="0" smtClean="0"/>
              <a:t>Texas handgun </a:t>
            </a:r>
            <a:r>
              <a:rPr lang="en-US" dirty="0"/>
              <a:t>license issued by </a:t>
            </a:r>
            <a:r>
              <a:rPr lang="en-US" dirty="0" smtClean="0"/>
              <a:t>DPS;</a:t>
            </a:r>
            <a:endParaRPr lang="en-US" dirty="0"/>
          </a:p>
          <a:p>
            <a:pPr marL="971550" lvl="1" indent="-514350">
              <a:buFont typeface="+mj-lt"/>
              <a:buAutoNum type="arabicPeriod"/>
            </a:pPr>
            <a:r>
              <a:rPr lang="en-US" dirty="0"/>
              <a:t>United States military identification card containing the person’s </a:t>
            </a:r>
            <a:r>
              <a:rPr lang="en-US" dirty="0" smtClean="0"/>
              <a:t>photograph;</a:t>
            </a:r>
            <a:endParaRPr lang="en-US" dirty="0"/>
          </a:p>
          <a:p>
            <a:pPr marL="971550" lvl="1" indent="-514350">
              <a:buFont typeface="+mj-lt"/>
              <a:buAutoNum type="arabicPeriod"/>
            </a:pPr>
            <a:r>
              <a:rPr lang="en-US" dirty="0"/>
              <a:t>United States citizenship certificate containing the person’s </a:t>
            </a:r>
            <a:r>
              <a:rPr lang="en-US" dirty="0" smtClean="0"/>
              <a:t>photograph;</a:t>
            </a:r>
            <a:endParaRPr lang="en-US" dirty="0"/>
          </a:p>
          <a:p>
            <a:pPr marL="971550" lvl="1" indent="-514350">
              <a:buFont typeface="+mj-lt"/>
              <a:buAutoNum type="arabicPeriod"/>
            </a:pPr>
            <a:r>
              <a:rPr lang="en-US" dirty="0"/>
              <a:t>United States passport.</a:t>
            </a:r>
          </a:p>
          <a:p>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25</a:t>
            </a:fld>
            <a:endParaRPr lang="en-US"/>
          </a:p>
        </p:txBody>
      </p:sp>
    </p:spTree>
    <p:extLst>
      <p:ext uri="{BB962C8B-B14F-4D97-AF65-F5344CB8AC3E}">
        <p14:creationId xmlns:p14="http://schemas.microsoft.com/office/powerpoint/2010/main" val="29399080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Expiration Dates</a:t>
            </a:r>
            <a:endParaRPr lang="en-US" dirty="0"/>
          </a:p>
        </p:txBody>
      </p:sp>
      <p:sp>
        <p:nvSpPr>
          <p:cNvPr id="3" name="Content Placeholder 2"/>
          <p:cNvSpPr>
            <a:spLocks noGrp="1"/>
          </p:cNvSpPr>
          <p:nvPr>
            <p:ph idx="1"/>
          </p:nvPr>
        </p:nvSpPr>
        <p:spPr>
          <a:xfrm>
            <a:off x="457200" y="2057400"/>
            <a:ext cx="8229600" cy="4114800"/>
          </a:xfrm>
        </p:spPr>
        <p:txBody>
          <a:bodyPr>
            <a:normAutofit/>
          </a:bodyPr>
          <a:lstStyle/>
          <a:p>
            <a:pPr algn="just"/>
            <a:r>
              <a:rPr lang="en-US" sz="3300" b="1" dirty="0" smtClean="0">
                <a:solidFill>
                  <a:srgbClr val="FF0000"/>
                </a:solidFill>
              </a:rPr>
              <a:t>Updated Procedure</a:t>
            </a:r>
            <a:r>
              <a:rPr lang="en-US" b="1" dirty="0" smtClean="0">
                <a:solidFill>
                  <a:srgbClr val="FF0000"/>
                </a:solidFill>
              </a:rPr>
              <a:t>:</a:t>
            </a:r>
            <a:r>
              <a:rPr lang="en-US" dirty="0" smtClean="0">
                <a:solidFill>
                  <a:srgbClr val="FF0000"/>
                </a:solidFill>
              </a:rPr>
              <a:t> </a:t>
            </a:r>
            <a:r>
              <a:rPr lang="en-US" dirty="0" smtClean="0"/>
              <a:t>An acceptable identification from “List A” must not have expired more than </a:t>
            </a:r>
            <a:r>
              <a:rPr lang="en-US" b="1" u="sng" dirty="0" smtClean="0">
                <a:solidFill>
                  <a:srgbClr val="FF0000"/>
                </a:solidFill>
              </a:rPr>
              <a:t>4 years</a:t>
            </a:r>
            <a:r>
              <a:rPr lang="en-US" dirty="0" smtClean="0"/>
              <a:t> before being presented at the polling place. </a:t>
            </a:r>
          </a:p>
          <a:p>
            <a:pPr lvl="1" algn="just"/>
            <a:r>
              <a:rPr lang="en-US" dirty="0" smtClean="0"/>
              <a:t>This is different than some previous elections where the expiration date was required to be not more than 60 days.</a:t>
            </a:r>
          </a:p>
          <a:p>
            <a:pPr marL="514350" indent="-514350" algn="just">
              <a:buAutoNum type="arabicPeriod"/>
            </a:pPr>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26</a:t>
            </a:fld>
            <a:endParaRPr lang="en-US"/>
          </a:p>
        </p:txBody>
      </p:sp>
    </p:spTree>
    <p:extLst>
      <p:ext uri="{BB962C8B-B14F-4D97-AF65-F5344CB8AC3E}">
        <p14:creationId xmlns:p14="http://schemas.microsoft.com/office/powerpoint/2010/main" val="21388053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Expiration Dates</a:t>
            </a:r>
            <a:endParaRPr lang="en-US" dirty="0"/>
          </a:p>
        </p:txBody>
      </p:sp>
      <p:sp>
        <p:nvSpPr>
          <p:cNvPr id="3" name="Content Placeholder 2"/>
          <p:cNvSpPr>
            <a:spLocks noGrp="1"/>
          </p:cNvSpPr>
          <p:nvPr>
            <p:ph idx="1"/>
          </p:nvPr>
        </p:nvSpPr>
        <p:spPr>
          <a:xfrm>
            <a:off x="457200" y="2057400"/>
            <a:ext cx="8229600" cy="4038600"/>
          </a:xfrm>
        </p:spPr>
        <p:txBody>
          <a:bodyPr>
            <a:normAutofit fontScale="92500" lnSpcReduction="20000"/>
          </a:bodyPr>
          <a:lstStyle/>
          <a:p>
            <a:pPr algn="just"/>
            <a:r>
              <a:rPr lang="en-US" dirty="0" smtClean="0"/>
              <a:t>Remember – some ID cards do not expire, including:</a:t>
            </a:r>
          </a:p>
          <a:p>
            <a:pPr lvl="1" algn="just"/>
            <a:r>
              <a:rPr lang="en-US" u="sng" dirty="0"/>
              <a:t>Texas Identification Cards</a:t>
            </a:r>
            <a:r>
              <a:rPr lang="en-US" dirty="0"/>
              <a:t> for persons aged 60 or older may be permanent and marked “INDEF.”</a:t>
            </a:r>
          </a:p>
          <a:p>
            <a:pPr lvl="1" algn="just"/>
            <a:r>
              <a:rPr lang="en-US" u="sng" dirty="0"/>
              <a:t>Texas Election Identification Certificates</a:t>
            </a:r>
            <a:r>
              <a:rPr lang="en-US" dirty="0"/>
              <a:t> (</a:t>
            </a:r>
            <a:r>
              <a:rPr lang="en-US" dirty="0" err="1"/>
              <a:t>EIC</a:t>
            </a:r>
            <a:r>
              <a:rPr lang="en-US" dirty="0"/>
              <a:t>) for persons aged 70 or older are permanent cards.</a:t>
            </a:r>
          </a:p>
          <a:p>
            <a:pPr lvl="1" algn="just"/>
            <a:r>
              <a:rPr lang="en-US" dirty="0"/>
              <a:t>Some </a:t>
            </a:r>
            <a:r>
              <a:rPr lang="en-US" u="sng" dirty="0"/>
              <a:t>military ID cards</a:t>
            </a:r>
            <a:r>
              <a:rPr lang="en-US" dirty="0"/>
              <a:t> are permanent, including Uniformed Services ID cards and Veterans Affairs ID cards.  These are usually marked “INDEF.”</a:t>
            </a:r>
          </a:p>
          <a:p>
            <a:pPr lvl="1" algn="just"/>
            <a:r>
              <a:rPr lang="en-US" u="sng" dirty="0"/>
              <a:t>Certificates of Naturalization and Certificates of Citizenship</a:t>
            </a:r>
            <a:r>
              <a:rPr lang="en-US" dirty="0"/>
              <a:t> do not expire.</a:t>
            </a:r>
          </a:p>
          <a:p>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27</a:t>
            </a:fld>
            <a:endParaRPr lang="en-US"/>
          </a:p>
        </p:txBody>
      </p:sp>
    </p:spTree>
    <p:extLst>
      <p:ext uri="{BB962C8B-B14F-4D97-AF65-F5344CB8AC3E}">
        <p14:creationId xmlns:p14="http://schemas.microsoft.com/office/powerpoint/2010/main" val="23370114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List B – Supporting Forms of ID </a:t>
            </a:r>
            <a:endParaRPr lang="en-US" dirty="0"/>
          </a:p>
        </p:txBody>
      </p:sp>
      <p:sp>
        <p:nvSpPr>
          <p:cNvPr id="3" name="Content Placeholder 2"/>
          <p:cNvSpPr>
            <a:spLocks noGrp="1"/>
          </p:cNvSpPr>
          <p:nvPr>
            <p:ph idx="1"/>
          </p:nvPr>
        </p:nvSpPr>
        <p:spPr>
          <a:xfrm>
            <a:off x="457200" y="2057400"/>
            <a:ext cx="8229600" cy="4114800"/>
          </a:xfrm>
        </p:spPr>
        <p:txBody>
          <a:bodyPr>
            <a:normAutofit fontScale="70000" lnSpcReduction="20000"/>
          </a:bodyPr>
          <a:lstStyle/>
          <a:p>
            <a:pPr algn="just"/>
            <a:r>
              <a:rPr lang="en-US" dirty="0" smtClean="0"/>
              <a:t>If the voter does not possess an ID from List A, and the voter cannot obtain an ID from List A due to a reasonable impediment, they may present one of the following forms of ID and execute the “Reasonable Impediment Declaration”:</a:t>
            </a:r>
          </a:p>
          <a:p>
            <a:pPr marL="914400" lvl="1" indent="-514350" algn="just">
              <a:buFont typeface="+mj-lt"/>
              <a:buAutoNum type="arabicPeriod"/>
            </a:pPr>
            <a:r>
              <a:rPr lang="en-US" dirty="0" smtClean="0"/>
              <a:t>valid voter registration certificate;</a:t>
            </a:r>
          </a:p>
          <a:p>
            <a:pPr marL="914400" lvl="1" indent="-514350" algn="just">
              <a:buFont typeface="+mj-lt"/>
              <a:buAutoNum type="arabicPeriod"/>
            </a:pPr>
            <a:r>
              <a:rPr lang="en-US" dirty="0" smtClean="0"/>
              <a:t>certified birth certificate;</a:t>
            </a:r>
          </a:p>
          <a:p>
            <a:pPr marL="914400" lvl="1" indent="-514350" algn="just">
              <a:buFont typeface="+mj-lt"/>
              <a:buAutoNum type="arabicPeriod"/>
            </a:pPr>
            <a:r>
              <a:rPr lang="en-US" dirty="0" smtClean="0"/>
              <a:t>copy of or original current utility bill;</a:t>
            </a:r>
          </a:p>
          <a:p>
            <a:pPr marL="914400" lvl="1" indent="-514350" algn="just">
              <a:buFont typeface="+mj-lt"/>
              <a:buAutoNum type="arabicPeriod"/>
            </a:pPr>
            <a:r>
              <a:rPr lang="en-US" dirty="0" smtClean="0"/>
              <a:t>copy of or original bank statement;</a:t>
            </a:r>
          </a:p>
          <a:p>
            <a:pPr marL="914400" lvl="1" indent="-514350" algn="just">
              <a:buFont typeface="+mj-lt"/>
              <a:buAutoNum type="arabicPeriod"/>
            </a:pPr>
            <a:r>
              <a:rPr lang="en-US" dirty="0" smtClean="0"/>
              <a:t>copy of or original government check;</a:t>
            </a:r>
          </a:p>
          <a:p>
            <a:pPr marL="914400" lvl="1" indent="-514350" algn="just">
              <a:buFont typeface="+mj-lt"/>
              <a:buAutoNum type="arabicPeriod"/>
            </a:pPr>
            <a:r>
              <a:rPr lang="en-US" dirty="0" smtClean="0"/>
              <a:t>copy of or original paycheck; or</a:t>
            </a:r>
          </a:p>
          <a:p>
            <a:pPr marL="914400" lvl="1" indent="-514350" algn="just">
              <a:buFont typeface="+mj-lt"/>
              <a:buAutoNum type="arabicPeriod"/>
            </a:pPr>
            <a:r>
              <a:rPr lang="en-US" dirty="0" smtClean="0"/>
              <a:t>copy of or original of other government document with voter’s name and an address (original required if it contains a photograph)</a:t>
            </a:r>
          </a:p>
          <a:p>
            <a:pPr marL="914400" lvl="1" indent="-514350" algn="just">
              <a:buFont typeface="+mj-lt"/>
              <a:buAutoNum type="arabicPeriod"/>
            </a:pPr>
            <a:endParaRPr lang="en-US" dirty="0" smtClean="0"/>
          </a:p>
          <a:p>
            <a:pPr marL="457200" lvl="1" indent="0" algn="just">
              <a:buNone/>
            </a:pPr>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28</a:t>
            </a:fld>
            <a:endParaRPr lang="en-US"/>
          </a:p>
        </p:txBody>
      </p:sp>
    </p:spTree>
    <p:extLst>
      <p:ext uri="{BB962C8B-B14F-4D97-AF65-F5344CB8AC3E}">
        <p14:creationId xmlns:p14="http://schemas.microsoft.com/office/powerpoint/2010/main" val="8345467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Reasonable Impediment Declaration</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1689848"/>
            <a:ext cx="2788103" cy="4592169"/>
          </a:xfrm>
        </p:spPr>
      </p:pic>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29</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986" y="1689848"/>
            <a:ext cx="2819414" cy="4643740"/>
          </a:xfrm>
          <a:prstGeom prst="rect">
            <a:avLst/>
          </a:prstGeom>
        </p:spPr>
      </p:pic>
    </p:spTree>
    <p:extLst>
      <p:ext uri="{BB962C8B-B14F-4D97-AF65-F5344CB8AC3E}">
        <p14:creationId xmlns:p14="http://schemas.microsoft.com/office/powerpoint/2010/main" val="1446490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0237"/>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3</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25121" y="242415"/>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1905000" y="1965129"/>
            <a:ext cx="5334000" cy="769441"/>
          </a:xfrm>
          <a:prstGeom prst="rect">
            <a:avLst/>
          </a:prstGeom>
          <a:noFill/>
        </p:spPr>
        <p:txBody>
          <a:bodyPr wrap="square" rtlCol="0">
            <a:spAutoFit/>
          </a:bodyPr>
          <a:lstStyle/>
          <a:p>
            <a:pPr algn="ctr"/>
            <a:r>
              <a:rPr lang="en-US" sz="4400" dirty="0" smtClean="0">
                <a:solidFill>
                  <a:srgbClr val="002060"/>
                </a:solidFill>
              </a:rPr>
              <a:t>Course Objectives</a:t>
            </a:r>
            <a:endParaRPr lang="en-US" sz="4400" dirty="0">
              <a:solidFill>
                <a:srgbClr val="002060"/>
              </a:solidFill>
            </a:endParaRPr>
          </a:p>
        </p:txBody>
      </p:sp>
      <p:sp>
        <p:nvSpPr>
          <p:cNvPr id="14" name="TextBox 13"/>
          <p:cNvSpPr txBox="1"/>
          <p:nvPr/>
        </p:nvSpPr>
        <p:spPr>
          <a:xfrm>
            <a:off x="1066800" y="3029486"/>
            <a:ext cx="8077200" cy="2677656"/>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rgbClr val="002060"/>
                </a:solidFill>
              </a:rPr>
              <a:t>Know the basics of Texas Election Code</a:t>
            </a: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2060"/>
                </a:solidFill>
              </a:rPr>
              <a:t>Understand qualifications and duties of Poll Watchers</a:t>
            </a: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2060"/>
                </a:solidFill>
              </a:rPr>
              <a:t>Understand acceptable forms of Voter ID</a:t>
            </a:r>
          </a:p>
          <a:p>
            <a:pPr marL="342900" indent="-342900">
              <a:buFont typeface="Arial" panose="020B0604020202020204" pitchFamily="34" charset="0"/>
              <a:buChar char="•"/>
            </a:pPr>
            <a:endParaRPr lang="en-US" sz="2400" b="1" dirty="0" smtClean="0">
              <a:solidFill>
                <a:srgbClr val="002060"/>
              </a:solidFill>
            </a:endParaRPr>
          </a:p>
          <a:p>
            <a:pPr marL="342900" indent="-342900">
              <a:buFont typeface="Arial" panose="020B0604020202020204" pitchFamily="34" charset="0"/>
              <a:buChar char="•"/>
            </a:pPr>
            <a:r>
              <a:rPr lang="en-US" sz="2400" b="1" dirty="0" smtClean="0">
                <a:solidFill>
                  <a:srgbClr val="002060"/>
                </a:solidFill>
              </a:rPr>
              <a:t>Understand Provisional Voting </a:t>
            </a:r>
            <a:endParaRPr lang="en-US" sz="2400" b="1" dirty="0">
              <a:solidFill>
                <a:srgbClr val="00206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153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Reasonable Impediment Declaration</a:t>
            </a:r>
            <a:endParaRPr lang="en-US" dirty="0"/>
          </a:p>
        </p:txBody>
      </p:sp>
      <p:sp>
        <p:nvSpPr>
          <p:cNvPr id="3" name="Content Placeholder 2"/>
          <p:cNvSpPr>
            <a:spLocks noGrp="1"/>
          </p:cNvSpPr>
          <p:nvPr>
            <p:ph idx="1"/>
          </p:nvPr>
        </p:nvSpPr>
        <p:spPr>
          <a:xfrm>
            <a:off x="457200" y="2057400"/>
            <a:ext cx="8229600" cy="3886200"/>
          </a:xfrm>
        </p:spPr>
        <p:txBody>
          <a:bodyPr>
            <a:normAutofit fontScale="70000" lnSpcReduction="20000"/>
          </a:bodyPr>
          <a:lstStyle/>
          <a:p>
            <a:r>
              <a:rPr lang="en-US" dirty="0" smtClean="0"/>
              <a:t>The voter must indicate one of the following impediments:</a:t>
            </a:r>
          </a:p>
          <a:p>
            <a:pPr marL="914400" lvl="1" indent="-514350">
              <a:buFont typeface="+mj-lt"/>
              <a:buAutoNum type="arabicPeriod"/>
            </a:pPr>
            <a:r>
              <a:rPr lang="en-US" dirty="0" smtClean="0"/>
              <a:t>Lack of transportation</a:t>
            </a:r>
          </a:p>
          <a:p>
            <a:pPr marL="914400" lvl="1" indent="-514350">
              <a:buFont typeface="+mj-lt"/>
              <a:buAutoNum type="arabicPeriod"/>
            </a:pPr>
            <a:r>
              <a:rPr lang="en-US" dirty="0" smtClean="0"/>
              <a:t>Disability or illness </a:t>
            </a:r>
          </a:p>
          <a:p>
            <a:pPr marL="914400" lvl="1" indent="-514350">
              <a:buFont typeface="+mj-lt"/>
              <a:buAutoNum type="arabicPeriod"/>
            </a:pPr>
            <a:r>
              <a:rPr lang="en-US" dirty="0" smtClean="0"/>
              <a:t>Lack of birth certificate or other documents needed to obtain photo ID</a:t>
            </a:r>
          </a:p>
          <a:p>
            <a:pPr marL="914400" lvl="1" indent="-514350">
              <a:buFont typeface="+mj-lt"/>
              <a:buAutoNum type="arabicPeriod"/>
            </a:pPr>
            <a:r>
              <a:rPr lang="en-US" dirty="0" smtClean="0"/>
              <a:t>Work schedule</a:t>
            </a:r>
          </a:p>
          <a:p>
            <a:pPr marL="914400" lvl="1" indent="-514350">
              <a:buFont typeface="+mj-lt"/>
              <a:buAutoNum type="arabicPeriod"/>
            </a:pPr>
            <a:r>
              <a:rPr lang="en-US" dirty="0" smtClean="0"/>
              <a:t>Family responsibilities</a:t>
            </a:r>
          </a:p>
          <a:p>
            <a:pPr marL="914400" lvl="1" indent="-514350">
              <a:buFont typeface="+mj-lt"/>
              <a:buAutoNum type="arabicPeriod"/>
            </a:pPr>
            <a:r>
              <a:rPr lang="en-US" dirty="0" smtClean="0"/>
              <a:t>Lost or stolen photo ID</a:t>
            </a:r>
          </a:p>
          <a:p>
            <a:pPr marL="914400" lvl="1" indent="-514350">
              <a:buFont typeface="+mj-lt"/>
              <a:buAutoNum type="arabicPeriod"/>
            </a:pPr>
            <a:r>
              <a:rPr lang="en-US" dirty="0" smtClean="0"/>
              <a:t>Photo ID applied for but not received</a:t>
            </a:r>
          </a:p>
          <a:p>
            <a:pPr marL="914400" lvl="1" indent="-514350">
              <a:buFont typeface="+mj-lt"/>
              <a:buAutoNum type="arabicPeriod"/>
            </a:pPr>
            <a:r>
              <a:rPr lang="en-US" dirty="0" smtClean="0"/>
              <a:t>Other reasonable impediment (the voter must provide a description)</a:t>
            </a:r>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30</a:t>
            </a:fld>
            <a:endParaRPr lang="en-US"/>
          </a:p>
        </p:txBody>
      </p:sp>
    </p:spTree>
    <p:extLst>
      <p:ext uri="{BB962C8B-B14F-4D97-AF65-F5344CB8AC3E}">
        <p14:creationId xmlns:p14="http://schemas.microsoft.com/office/powerpoint/2010/main" val="7391254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Declaration of Reasonable Impediment</a:t>
            </a:r>
          </a:p>
        </p:txBody>
      </p:sp>
      <p:sp>
        <p:nvSpPr>
          <p:cNvPr id="3" name="Content Placeholder 2"/>
          <p:cNvSpPr>
            <a:spLocks noGrp="1"/>
          </p:cNvSpPr>
          <p:nvPr>
            <p:ph idx="1"/>
          </p:nvPr>
        </p:nvSpPr>
        <p:spPr>
          <a:xfrm>
            <a:off x="457200" y="2057400"/>
            <a:ext cx="8229600" cy="4295238"/>
          </a:xfrm>
        </p:spPr>
        <p:txBody>
          <a:bodyPr>
            <a:normAutofit fontScale="62500" lnSpcReduction="20000"/>
          </a:bodyPr>
          <a:lstStyle/>
          <a:p>
            <a:pPr algn="just"/>
            <a:r>
              <a:rPr lang="en-US" dirty="0" smtClean="0">
                <a:solidFill>
                  <a:srgbClr val="FF0000"/>
                </a:solidFill>
              </a:rPr>
              <a:t>You may not question or challenge the voter regarding their lack of, and their being reasonably unable to obtain, List A ID.</a:t>
            </a:r>
          </a:p>
          <a:p>
            <a:pPr lvl="1" algn="just"/>
            <a:r>
              <a:rPr lang="en-US" dirty="0" smtClean="0"/>
              <a:t>If the voter states that they do not possess an acceptable ID from “List A,” and the voter, in response to your question as to whether they cannot reasonably obtain an acceptable ID from “List A”, answers “yes,” that they cannot reasonably obtain an acceptable ID from “List A”, you must explain their right to complete the Reasonable Impediment Declaration and show a supporting form ID from “List B.”  </a:t>
            </a:r>
          </a:p>
          <a:p>
            <a:pPr algn="just"/>
            <a:r>
              <a:rPr lang="en-US" dirty="0" smtClean="0">
                <a:solidFill>
                  <a:srgbClr val="FF0000"/>
                </a:solidFill>
              </a:rPr>
              <a:t>You may not question the reasonableness of the voter’s reasonable impediment or the truth of the declaration. </a:t>
            </a:r>
          </a:p>
          <a:p>
            <a:pPr lvl="1" algn="just"/>
            <a:r>
              <a:rPr lang="en-US" dirty="0" smtClean="0"/>
              <a:t>For example, if the voter checks “lack of transportation”, you may not challenge the voter’s access to a bus route or other means of transportation.</a:t>
            </a:r>
          </a:p>
          <a:p>
            <a:pPr algn="just"/>
            <a:r>
              <a:rPr lang="en-US" dirty="0" smtClean="0">
                <a:solidFill>
                  <a:srgbClr val="FF0000"/>
                </a:solidFill>
              </a:rPr>
              <a:t>A signed reasonable impediment declaration shall be rejected only upon conclusive evidence that the person completing the declaration  is not the person in whose name the ballot is cast.</a:t>
            </a:r>
          </a:p>
          <a:p>
            <a:pPr marL="57150" indent="0" algn="just">
              <a:buNone/>
            </a:pPr>
            <a:endParaRPr lang="en-US" dirty="0" smtClean="0"/>
          </a:p>
          <a:p>
            <a:pPr lvl="1" algn="just"/>
            <a:endParaRPr lang="en-US" dirty="0" smtClean="0"/>
          </a:p>
          <a:p>
            <a:pPr lvl="1" algn="just"/>
            <a:endParaRPr lang="en-US" dirty="0" smtClean="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31</a:t>
            </a:fld>
            <a:endParaRPr lang="en-US"/>
          </a:p>
        </p:txBody>
      </p:sp>
    </p:spTree>
    <p:extLst>
      <p:ext uri="{BB962C8B-B14F-4D97-AF65-F5344CB8AC3E}">
        <p14:creationId xmlns:p14="http://schemas.microsoft.com/office/powerpoint/2010/main" val="4816476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endParaRPr lang="en-US" dirty="0" smtClean="0"/>
          </a:p>
          <a:p>
            <a:pPr algn="ctr"/>
            <a:endParaRPr lang="en-US" dirty="0"/>
          </a:p>
          <a:p>
            <a:pPr marL="0" indent="0" algn="ctr">
              <a:buNone/>
            </a:pPr>
            <a:r>
              <a:rPr lang="en-US" sz="4800" dirty="0"/>
              <a:t>L</a:t>
            </a:r>
            <a:r>
              <a:rPr lang="en-US" sz="4800" dirty="0" smtClean="0"/>
              <a:t>ist A – Acceptable Forms of ID</a:t>
            </a:r>
            <a:endParaRPr lang="en-US" sz="4800"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32</a:t>
            </a:fld>
            <a:endParaRPr lang="en-US"/>
          </a:p>
        </p:txBody>
      </p:sp>
    </p:spTree>
    <p:extLst>
      <p:ext uri="{BB962C8B-B14F-4D97-AF65-F5344CB8AC3E}">
        <p14:creationId xmlns:p14="http://schemas.microsoft.com/office/powerpoint/2010/main" val="354293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dirty="0"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33</a:t>
            </a:fld>
            <a:endParaRPr lang="en-US"/>
          </a:p>
        </p:txBody>
      </p:sp>
      <p:sp>
        <p:nvSpPr>
          <p:cNvPr id="8" name="Title 1"/>
          <p:cNvSpPr>
            <a:spLocks noGrp="1"/>
          </p:cNvSpPr>
          <p:nvPr>
            <p:ph type="title"/>
          </p:nvPr>
        </p:nvSpPr>
        <p:spPr>
          <a:xfrm>
            <a:off x="457200" y="914400"/>
            <a:ext cx="8229600" cy="1066800"/>
          </a:xfrm>
        </p:spPr>
        <p:txBody>
          <a:bodyPr/>
          <a:lstStyle/>
          <a:p>
            <a:pPr algn="ctr"/>
            <a:r>
              <a:rPr lang="en-US" dirty="0" smtClean="0"/>
              <a:t>Texas Driver’s License</a:t>
            </a:r>
            <a:endParaRPr lang="en-US" dirty="0"/>
          </a:p>
        </p:txBody>
      </p:sp>
      <p:sp>
        <p:nvSpPr>
          <p:cNvPr id="9" name="Date Placeholder 3"/>
          <p:cNvSpPr txBox="1">
            <a:spLocks/>
          </p:cNvSpPr>
          <p:nvPr/>
        </p:nvSpPr>
        <p:spPr>
          <a:xfrm>
            <a:off x="457200" y="6356350"/>
            <a:ext cx="2133600" cy="365125"/>
          </a:xfrm>
          <a:prstGeom prst="rect">
            <a:avLst/>
          </a:prstGeom>
          <a:noFill/>
        </p:spPr>
        <p:txBody>
          <a:bodyPr vert="horz" lIns="91440" tIns="45720" rIns="91440" bIns="45720" rtlCol="0" anchor="ctr"/>
          <a:lstStyle>
            <a:defPPr>
              <a:defRPr lang="en-US"/>
            </a:defPPr>
            <a:lvl1pPr marL="0" algn="l" defTabSz="914400" rtl="0" eaLnBrk="1" latinLnBrk="0" hangingPunct="1">
              <a:defRPr sz="1200" b="1" kern="1200">
                <a:solidFill>
                  <a:srgbClr val="26429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E99740-6221-490E-95DC-3861E0D126A7}" type="datetime1">
              <a:rPr lang="en-US" smtClean="0"/>
              <a:pPr/>
              <a:t>10/19/2016</a:t>
            </a:fld>
            <a:endParaRPr lang="en-US" dirty="0"/>
          </a:p>
        </p:txBody>
      </p:sp>
      <p:sp>
        <p:nvSpPr>
          <p:cNvPr id="11" name="Slide Number Placeholder 5"/>
          <p:cNvSpPr txBox="1">
            <a:spLocks/>
          </p:cNvSpPr>
          <p:nvPr/>
        </p:nvSpPr>
        <p:spPr>
          <a:xfrm>
            <a:off x="6705600" y="6352638"/>
            <a:ext cx="1066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26429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F95814A-D311-427B-8C8C-051ABB3D39E3}" type="slidenum">
              <a:rPr lang="en-US" smtClean="0"/>
              <a:pPr/>
              <a:t>33</a:t>
            </a:fld>
            <a:endParaRPr lang="en-US"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2325687"/>
            <a:ext cx="3840163"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3333750" y="3181746"/>
            <a:ext cx="914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4743450" y="3181746"/>
            <a:ext cx="2971800" cy="923330"/>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Expiration Date</a:t>
            </a:r>
            <a:r>
              <a:rPr lang="en-US" dirty="0" smtClean="0">
                <a:solidFill>
                  <a:prstClr val="black"/>
                </a:solidFill>
              </a:rPr>
              <a:t>: Must be valid, or </a:t>
            </a:r>
            <a:r>
              <a:rPr lang="en-US" u="sng" dirty="0" smtClean="0">
                <a:solidFill>
                  <a:prstClr val="black"/>
                </a:solidFill>
              </a:rPr>
              <a:t>expired within 4 years.</a:t>
            </a:r>
            <a:endParaRPr lang="en-US" u="sng" dirty="0">
              <a:solidFill>
                <a:prstClr val="black"/>
              </a:solidFill>
            </a:endParaRPr>
          </a:p>
        </p:txBody>
      </p:sp>
      <p:cxnSp>
        <p:nvCxnSpPr>
          <p:cNvPr id="15" name="Straight Connector 14"/>
          <p:cNvCxnSpPr>
            <a:stCxn id="13" idx="3"/>
            <a:endCxn id="14" idx="1"/>
          </p:cNvCxnSpPr>
          <p:nvPr/>
        </p:nvCxnSpPr>
        <p:spPr>
          <a:xfrm>
            <a:off x="4248150" y="3334146"/>
            <a:ext cx="495300" cy="30926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7200" y="2945458"/>
            <a:ext cx="12192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7" name="Straight Connector 16"/>
          <p:cNvCxnSpPr>
            <a:endCxn id="18" idx="1"/>
          </p:cNvCxnSpPr>
          <p:nvPr/>
        </p:nvCxnSpPr>
        <p:spPr>
          <a:xfrm flipV="1">
            <a:off x="1600200" y="2538115"/>
            <a:ext cx="3133725" cy="8146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33925" y="2076450"/>
            <a:ext cx="2971800" cy="923330"/>
          </a:xfrm>
          <a:prstGeom prst="rect">
            <a:avLst/>
          </a:prstGeom>
          <a:noFill/>
          <a:ln w="25400">
            <a:solidFill>
              <a:srgbClr val="FF0000"/>
            </a:solidFill>
          </a:ln>
        </p:spPr>
        <p:txBody>
          <a:bodyPr wrap="square" rtlCol="0">
            <a:spAutoFit/>
          </a:bodyPr>
          <a:lstStyle/>
          <a:p>
            <a:r>
              <a:rPr lang="en-US" u="sng" dirty="0" smtClean="0">
                <a:solidFill>
                  <a:prstClr val="black"/>
                </a:solidFill>
              </a:rPr>
              <a:t>Photograph</a:t>
            </a:r>
            <a:r>
              <a:rPr lang="en-US" dirty="0" smtClean="0">
                <a:solidFill>
                  <a:prstClr val="black"/>
                </a:solidFill>
              </a:rPr>
              <a:t>:  This ID must contain a photograph of the voter.</a:t>
            </a:r>
            <a:endParaRPr lang="en-US" dirty="0">
              <a:solidFill>
                <a:prstClr val="black"/>
              </a:solidFill>
            </a:endParaRPr>
          </a:p>
        </p:txBody>
      </p:sp>
      <p:sp>
        <p:nvSpPr>
          <p:cNvPr id="19" name="Rectangle 18"/>
          <p:cNvSpPr/>
          <p:nvPr/>
        </p:nvSpPr>
        <p:spPr>
          <a:xfrm>
            <a:off x="1600200" y="3571874"/>
            <a:ext cx="1295400" cy="268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a:off x="4733925" y="4238625"/>
            <a:ext cx="2971800" cy="2031325"/>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Name</a:t>
            </a:r>
            <a:r>
              <a:rPr lang="en-US" dirty="0" smtClean="0">
                <a:solidFill>
                  <a:prstClr val="black"/>
                </a:solidFill>
              </a:rPr>
              <a:t>: If the voter’s name on list of registered voters in the precinct, does not match exactly  to the ID provided, a “Substantially Similar Name Affidavit” must be completed by the voter.</a:t>
            </a:r>
            <a:endParaRPr lang="en-US" dirty="0">
              <a:solidFill>
                <a:prstClr val="black"/>
              </a:solidFill>
            </a:endParaRPr>
          </a:p>
        </p:txBody>
      </p:sp>
      <p:cxnSp>
        <p:nvCxnSpPr>
          <p:cNvPr id="21" name="Straight Connector 20"/>
          <p:cNvCxnSpPr>
            <a:endCxn id="20" idx="1"/>
          </p:cNvCxnSpPr>
          <p:nvPr/>
        </p:nvCxnSpPr>
        <p:spPr>
          <a:xfrm>
            <a:off x="2914650" y="3715880"/>
            <a:ext cx="1819275" cy="15384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7625" y="4951815"/>
            <a:ext cx="4067175" cy="1200329"/>
          </a:xfrm>
          <a:prstGeom prst="rect">
            <a:avLst/>
          </a:prstGeom>
          <a:noFill/>
        </p:spPr>
        <p:txBody>
          <a:bodyPr wrap="square" rtlCol="0">
            <a:spAutoFit/>
          </a:bodyPr>
          <a:lstStyle/>
          <a:p>
            <a:pPr algn="just"/>
            <a:r>
              <a:rPr lang="en-US" dirty="0" smtClean="0"/>
              <a:t>NOTE:  </a:t>
            </a:r>
            <a:r>
              <a:rPr lang="en-US" dirty="0"/>
              <a:t>This form of ID should not be used if “Limited Term” or “Temporary Visitor” appears on the face of the card as this indicates the person is not a U.S. </a:t>
            </a:r>
            <a:r>
              <a:rPr lang="en-US" dirty="0" smtClean="0"/>
              <a:t>Citizen.</a:t>
            </a:r>
            <a:endParaRPr lang="en-US" dirty="0"/>
          </a:p>
        </p:txBody>
      </p:sp>
    </p:spTree>
    <p:extLst>
      <p:ext uri="{BB962C8B-B14F-4D97-AF65-F5344CB8AC3E}">
        <p14:creationId xmlns:p14="http://schemas.microsoft.com/office/powerpoint/2010/main" val="35487451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34</a:t>
            </a:fld>
            <a:endParaRPr lang="en-US"/>
          </a:p>
        </p:txBody>
      </p:sp>
      <p:sp>
        <p:nvSpPr>
          <p:cNvPr id="7" name="Title 1"/>
          <p:cNvSpPr>
            <a:spLocks noGrp="1"/>
          </p:cNvSpPr>
          <p:nvPr>
            <p:ph type="title"/>
          </p:nvPr>
        </p:nvSpPr>
        <p:spPr>
          <a:xfrm>
            <a:off x="457200" y="685800"/>
            <a:ext cx="8229601" cy="1066800"/>
          </a:xfrm>
        </p:spPr>
        <p:txBody>
          <a:bodyPr>
            <a:normAutofit fontScale="90000"/>
          </a:bodyPr>
          <a:lstStyle/>
          <a:p>
            <a:pPr algn="ctr"/>
            <a:r>
              <a:rPr lang="en-US" dirty="0"/>
              <a:t>Texas Driver’s </a:t>
            </a:r>
            <a:r>
              <a:rPr lang="en-US" dirty="0" smtClean="0"/>
              <a:t>License – Under 21</a:t>
            </a:r>
            <a:endParaRPr lang="en-US" dirty="0"/>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3500" y="1640519"/>
            <a:ext cx="2286000" cy="349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188617"/>
            <a:ext cx="30734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2278856"/>
            <a:ext cx="990600" cy="135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flipV="1">
            <a:off x="2528316" y="2329692"/>
            <a:ext cx="2247900" cy="50507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19" idx="1"/>
          </p:cNvCxnSpPr>
          <p:nvPr/>
        </p:nvCxnSpPr>
        <p:spPr>
          <a:xfrm flipV="1">
            <a:off x="3390900" y="3515216"/>
            <a:ext cx="1371600" cy="39556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43175" y="4072801"/>
            <a:ext cx="2257425" cy="133739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3984645"/>
            <a:ext cx="1066799" cy="23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777333"/>
            <a:ext cx="762000" cy="26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6675" y="5128238"/>
            <a:ext cx="4067175" cy="1200329"/>
          </a:xfrm>
          <a:prstGeom prst="rect">
            <a:avLst/>
          </a:prstGeom>
          <a:noFill/>
        </p:spPr>
        <p:txBody>
          <a:bodyPr wrap="square" rtlCol="0">
            <a:spAutoFit/>
          </a:bodyPr>
          <a:lstStyle/>
          <a:p>
            <a:pPr algn="just"/>
            <a:r>
              <a:rPr lang="en-US" dirty="0" smtClean="0"/>
              <a:t>NOTE:  </a:t>
            </a:r>
            <a:r>
              <a:rPr lang="en-US" dirty="0"/>
              <a:t>This form of ID should not be used if “Limited Term” or “Temporary Visitor” appears on the face of the card as this indicates the person is not a U.S. </a:t>
            </a:r>
            <a:r>
              <a:rPr lang="en-US" dirty="0" smtClean="0"/>
              <a:t>Citizen.</a:t>
            </a:r>
            <a:endParaRPr lang="en-US" dirty="0"/>
          </a:p>
        </p:txBody>
      </p:sp>
      <p:sp>
        <p:nvSpPr>
          <p:cNvPr id="19" name="TextBox 18"/>
          <p:cNvSpPr txBox="1"/>
          <p:nvPr/>
        </p:nvSpPr>
        <p:spPr>
          <a:xfrm>
            <a:off x="4762500" y="3053551"/>
            <a:ext cx="2971800" cy="923330"/>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Expiration Date</a:t>
            </a:r>
            <a:r>
              <a:rPr lang="en-US" dirty="0" smtClean="0">
                <a:solidFill>
                  <a:prstClr val="black"/>
                </a:solidFill>
              </a:rPr>
              <a:t>: Must be valid, or </a:t>
            </a:r>
            <a:r>
              <a:rPr lang="en-US" u="sng" dirty="0" smtClean="0">
                <a:solidFill>
                  <a:prstClr val="black"/>
                </a:solidFill>
              </a:rPr>
              <a:t>expired within 4 years.</a:t>
            </a:r>
            <a:endParaRPr lang="en-US" u="sng" dirty="0">
              <a:solidFill>
                <a:prstClr val="black"/>
              </a:solidFill>
            </a:endParaRPr>
          </a:p>
        </p:txBody>
      </p:sp>
      <p:sp>
        <p:nvSpPr>
          <p:cNvPr id="20" name="TextBox 19"/>
          <p:cNvSpPr txBox="1"/>
          <p:nvPr/>
        </p:nvSpPr>
        <p:spPr>
          <a:xfrm>
            <a:off x="4762500" y="1900938"/>
            <a:ext cx="2971800" cy="923330"/>
          </a:xfrm>
          <a:prstGeom prst="rect">
            <a:avLst/>
          </a:prstGeom>
          <a:noFill/>
          <a:ln w="25400">
            <a:solidFill>
              <a:srgbClr val="FF0000"/>
            </a:solidFill>
          </a:ln>
        </p:spPr>
        <p:txBody>
          <a:bodyPr wrap="square" rtlCol="0">
            <a:spAutoFit/>
          </a:bodyPr>
          <a:lstStyle/>
          <a:p>
            <a:r>
              <a:rPr lang="en-US" u="sng" dirty="0" smtClean="0">
                <a:solidFill>
                  <a:prstClr val="black"/>
                </a:solidFill>
              </a:rPr>
              <a:t>Photograph</a:t>
            </a:r>
            <a:r>
              <a:rPr lang="en-US" dirty="0" smtClean="0">
                <a:solidFill>
                  <a:prstClr val="black"/>
                </a:solidFill>
              </a:rPr>
              <a:t>:  This ID must contain a photograph of the voter.</a:t>
            </a:r>
            <a:endParaRPr lang="en-US" dirty="0">
              <a:solidFill>
                <a:prstClr val="black"/>
              </a:solidFill>
            </a:endParaRPr>
          </a:p>
        </p:txBody>
      </p:sp>
    </p:spTree>
    <p:extLst>
      <p:ext uri="{BB962C8B-B14F-4D97-AF65-F5344CB8AC3E}">
        <p14:creationId xmlns:p14="http://schemas.microsoft.com/office/powerpoint/2010/main" val="4973831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35</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58230"/>
            <a:ext cx="2438400" cy="376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457200" y="838200"/>
            <a:ext cx="8229600" cy="990600"/>
          </a:xfrm>
        </p:spPr>
        <p:txBody>
          <a:bodyPr>
            <a:normAutofit fontScale="90000"/>
          </a:bodyPr>
          <a:lstStyle/>
          <a:p>
            <a:r>
              <a:rPr lang="en-US" dirty="0" smtClean="0"/>
              <a:t>Election </a:t>
            </a:r>
            <a:r>
              <a:rPr lang="en-US" dirty="0"/>
              <a:t>Identification </a:t>
            </a:r>
            <a:r>
              <a:rPr lang="en-US" dirty="0" smtClean="0"/>
              <a:t>Certificate (EIC)</a:t>
            </a:r>
            <a:endParaRPr lang="en-US" dirty="0"/>
          </a:p>
        </p:txBody>
      </p:sp>
      <p:sp>
        <p:nvSpPr>
          <p:cNvPr id="9" name="TextBox 8"/>
          <p:cNvSpPr txBox="1"/>
          <p:nvPr/>
        </p:nvSpPr>
        <p:spPr>
          <a:xfrm>
            <a:off x="6010275" y="2971800"/>
            <a:ext cx="2971800" cy="1200329"/>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Expiration Date</a:t>
            </a:r>
            <a:r>
              <a:rPr lang="en-US" dirty="0" smtClean="0">
                <a:solidFill>
                  <a:prstClr val="black"/>
                </a:solidFill>
              </a:rPr>
              <a:t>:  Must be valid, or </a:t>
            </a:r>
            <a:r>
              <a:rPr lang="en-US" u="sng" dirty="0" smtClean="0">
                <a:solidFill>
                  <a:prstClr val="black"/>
                </a:solidFill>
              </a:rPr>
              <a:t>expired within 4 years</a:t>
            </a:r>
            <a:r>
              <a:rPr lang="en-US" dirty="0" smtClean="0">
                <a:solidFill>
                  <a:prstClr val="black"/>
                </a:solidFill>
              </a:rPr>
              <a:t>.  </a:t>
            </a:r>
            <a:r>
              <a:rPr lang="en-US" u="sng" dirty="0" err="1" smtClean="0">
                <a:solidFill>
                  <a:prstClr val="black"/>
                </a:solidFill>
              </a:rPr>
              <a:t>EICs</a:t>
            </a:r>
            <a:r>
              <a:rPr lang="en-US" u="sng" dirty="0" smtClean="0">
                <a:solidFill>
                  <a:prstClr val="black"/>
                </a:solidFill>
              </a:rPr>
              <a:t> do not expire for persons age 70 or older.</a:t>
            </a:r>
            <a:endParaRPr lang="en-US" u="sng" dirty="0">
              <a:solidFill>
                <a:prstClr val="black"/>
              </a:solidFill>
            </a:endParaRPr>
          </a:p>
        </p:txBody>
      </p:sp>
      <p:cxnSp>
        <p:nvCxnSpPr>
          <p:cNvPr id="10" name="Straight Connector 9"/>
          <p:cNvCxnSpPr>
            <a:endCxn id="9" idx="1"/>
          </p:cNvCxnSpPr>
          <p:nvPr/>
        </p:nvCxnSpPr>
        <p:spPr>
          <a:xfrm flipV="1">
            <a:off x="2438400" y="3571965"/>
            <a:ext cx="3571875" cy="5854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7200" y="3371056"/>
            <a:ext cx="990600" cy="1429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Connector 11"/>
          <p:cNvCxnSpPr/>
          <p:nvPr/>
        </p:nvCxnSpPr>
        <p:spPr>
          <a:xfrm flipV="1">
            <a:off x="1581150" y="2358230"/>
            <a:ext cx="3152775" cy="104889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76600" y="4417874"/>
            <a:ext cx="3467101" cy="1754326"/>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Name</a:t>
            </a:r>
            <a:r>
              <a:rPr lang="en-US" dirty="0" smtClean="0">
                <a:solidFill>
                  <a:prstClr val="black"/>
                </a:solidFill>
              </a:rPr>
              <a:t>: If the voter’s name on list of registered voters in the precinct, does not match exactly  to the ID provided, a “Substantially Similar Name Affidavit” must be completed by the voter.</a:t>
            </a:r>
            <a:endParaRPr lang="en-US" dirty="0">
              <a:solidFill>
                <a:prstClr val="black"/>
              </a:solidFill>
            </a:endParaRPr>
          </a:p>
        </p:txBody>
      </p:sp>
      <p:cxnSp>
        <p:nvCxnSpPr>
          <p:cNvPr id="15" name="Straight Connector 14"/>
          <p:cNvCxnSpPr/>
          <p:nvPr/>
        </p:nvCxnSpPr>
        <p:spPr>
          <a:xfrm>
            <a:off x="2438400" y="5254287"/>
            <a:ext cx="838200" cy="5933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447800" y="3971526"/>
            <a:ext cx="990600" cy="3718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381000" y="5120143"/>
            <a:ext cx="2057400" cy="268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4736973" y="1874975"/>
            <a:ext cx="2971800" cy="923330"/>
          </a:xfrm>
          <a:prstGeom prst="rect">
            <a:avLst/>
          </a:prstGeom>
          <a:noFill/>
          <a:ln w="25400">
            <a:solidFill>
              <a:srgbClr val="FF0000"/>
            </a:solidFill>
          </a:ln>
        </p:spPr>
        <p:txBody>
          <a:bodyPr wrap="square" rtlCol="0">
            <a:spAutoFit/>
          </a:bodyPr>
          <a:lstStyle/>
          <a:p>
            <a:r>
              <a:rPr lang="en-US" u="sng" dirty="0" smtClean="0">
                <a:solidFill>
                  <a:prstClr val="black"/>
                </a:solidFill>
              </a:rPr>
              <a:t>Photograph</a:t>
            </a:r>
            <a:r>
              <a:rPr lang="en-US" dirty="0" smtClean="0">
                <a:solidFill>
                  <a:prstClr val="black"/>
                </a:solidFill>
              </a:rPr>
              <a:t>:  This ID must contain a photograph of the voter.</a:t>
            </a:r>
            <a:endParaRPr lang="en-US" dirty="0">
              <a:solidFill>
                <a:prstClr val="black"/>
              </a:solidFill>
            </a:endParaRPr>
          </a:p>
        </p:txBody>
      </p:sp>
    </p:spTree>
    <p:extLst>
      <p:ext uri="{BB962C8B-B14F-4D97-AF65-F5344CB8AC3E}">
        <p14:creationId xmlns:p14="http://schemas.microsoft.com/office/powerpoint/2010/main" val="30079568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36</a:t>
            </a:fld>
            <a:endParaRPr lang="en-US"/>
          </a:p>
        </p:txBody>
      </p: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3" y="1991745"/>
            <a:ext cx="4170363"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itle 1"/>
          <p:cNvSpPr>
            <a:spLocks noGrp="1"/>
          </p:cNvSpPr>
          <p:nvPr>
            <p:ph type="title"/>
          </p:nvPr>
        </p:nvSpPr>
        <p:spPr>
          <a:xfrm>
            <a:off x="457200" y="762510"/>
            <a:ext cx="8229600" cy="1066800"/>
          </a:xfrm>
        </p:spPr>
        <p:txBody>
          <a:bodyPr>
            <a:normAutofit fontScale="90000"/>
          </a:bodyPr>
          <a:lstStyle/>
          <a:p>
            <a:r>
              <a:rPr lang="en-US" dirty="0"/>
              <a:t>Texas Personal Identification Card</a:t>
            </a:r>
          </a:p>
        </p:txBody>
      </p:sp>
      <p:sp>
        <p:nvSpPr>
          <p:cNvPr id="31" name="Rectangle 30"/>
          <p:cNvSpPr/>
          <p:nvPr/>
        </p:nvSpPr>
        <p:spPr>
          <a:xfrm>
            <a:off x="3368676" y="2895600"/>
            <a:ext cx="990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TextBox 31"/>
          <p:cNvSpPr txBox="1"/>
          <p:nvPr/>
        </p:nvSpPr>
        <p:spPr>
          <a:xfrm>
            <a:off x="4751387" y="2818028"/>
            <a:ext cx="4230688" cy="923330"/>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Expiration Date</a:t>
            </a:r>
            <a:r>
              <a:rPr lang="en-US" dirty="0" smtClean="0">
                <a:solidFill>
                  <a:prstClr val="black"/>
                </a:solidFill>
              </a:rPr>
              <a:t>:  Must be valid, or </a:t>
            </a:r>
            <a:r>
              <a:rPr lang="en-US" u="sng" dirty="0" smtClean="0">
                <a:solidFill>
                  <a:prstClr val="black"/>
                </a:solidFill>
              </a:rPr>
              <a:t>expired within 4 years</a:t>
            </a:r>
            <a:r>
              <a:rPr lang="en-US" dirty="0" smtClean="0">
                <a:solidFill>
                  <a:prstClr val="black"/>
                </a:solidFill>
              </a:rPr>
              <a:t>.  NOTE:  Some Personal  ID Cards may not expire. </a:t>
            </a:r>
            <a:endParaRPr lang="en-US" dirty="0">
              <a:solidFill>
                <a:prstClr val="black"/>
              </a:solidFill>
            </a:endParaRPr>
          </a:p>
        </p:txBody>
      </p:sp>
      <p:cxnSp>
        <p:nvCxnSpPr>
          <p:cNvPr id="33" name="Straight Connector 32"/>
          <p:cNvCxnSpPr>
            <a:stCxn id="31" idx="3"/>
            <a:endCxn id="32" idx="1"/>
          </p:cNvCxnSpPr>
          <p:nvPr/>
        </p:nvCxnSpPr>
        <p:spPr>
          <a:xfrm>
            <a:off x="4359276" y="3048000"/>
            <a:ext cx="392111" cy="23169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07987" y="2733675"/>
            <a:ext cx="12192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35" name="Straight Connector 34"/>
          <p:cNvCxnSpPr/>
          <p:nvPr/>
        </p:nvCxnSpPr>
        <p:spPr>
          <a:xfrm flipV="1">
            <a:off x="1627187" y="2205334"/>
            <a:ext cx="3133725" cy="114746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617663" y="3331989"/>
            <a:ext cx="1295400" cy="268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TextBox 37"/>
          <p:cNvSpPr txBox="1"/>
          <p:nvPr/>
        </p:nvSpPr>
        <p:spPr>
          <a:xfrm>
            <a:off x="4751388" y="4238625"/>
            <a:ext cx="2971800" cy="2031325"/>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Name</a:t>
            </a:r>
            <a:r>
              <a:rPr lang="en-US" dirty="0" smtClean="0">
                <a:solidFill>
                  <a:prstClr val="black"/>
                </a:solidFill>
              </a:rPr>
              <a:t>: If the voter’s name on list of registered voters in the precinct, does not match exactly  to the ID provided, a “Substantially Similar Name Affidavit” must be completed by the voter.</a:t>
            </a:r>
            <a:endParaRPr lang="en-US" dirty="0">
              <a:solidFill>
                <a:prstClr val="black"/>
              </a:solidFill>
            </a:endParaRPr>
          </a:p>
        </p:txBody>
      </p:sp>
      <p:cxnSp>
        <p:nvCxnSpPr>
          <p:cNvPr id="39" name="Straight Connector 38"/>
          <p:cNvCxnSpPr>
            <a:endCxn id="38" idx="1"/>
          </p:cNvCxnSpPr>
          <p:nvPr/>
        </p:nvCxnSpPr>
        <p:spPr>
          <a:xfrm>
            <a:off x="2913063" y="3418192"/>
            <a:ext cx="1838325" cy="183609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6526" y="4971871"/>
            <a:ext cx="4067175" cy="1200329"/>
          </a:xfrm>
          <a:prstGeom prst="rect">
            <a:avLst/>
          </a:prstGeom>
          <a:noFill/>
        </p:spPr>
        <p:txBody>
          <a:bodyPr wrap="square" rtlCol="0">
            <a:spAutoFit/>
          </a:bodyPr>
          <a:lstStyle/>
          <a:p>
            <a:pPr algn="just"/>
            <a:r>
              <a:rPr lang="en-US" dirty="0" smtClean="0"/>
              <a:t>NOTE:  </a:t>
            </a:r>
            <a:r>
              <a:rPr lang="en-US" dirty="0"/>
              <a:t>This form of ID should not be used if “Limited Term” or “Temporary Visitor” appears on the face of the card as this indicates the person is not a U.S. </a:t>
            </a:r>
            <a:r>
              <a:rPr lang="en-US" dirty="0" smtClean="0"/>
              <a:t>Citizen.</a:t>
            </a:r>
            <a:endParaRPr lang="en-US" dirty="0"/>
          </a:p>
        </p:txBody>
      </p:sp>
      <p:sp>
        <p:nvSpPr>
          <p:cNvPr id="17" name="TextBox 16"/>
          <p:cNvSpPr txBox="1"/>
          <p:nvPr/>
        </p:nvSpPr>
        <p:spPr>
          <a:xfrm>
            <a:off x="4770436" y="1749955"/>
            <a:ext cx="2971800" cy="923330"/>
          </a:xfrm>
          <a:prstGeom prst="rect">
            <a:avLst/>
          </a:prstGeom>
          <a:noFill/>
          <a:ln w="25400">
            <a:solidFill>
              <a:srgbClr val="FF0000"/>
            </a:solidFill>
          </a:ln>
        </p:spPr>
        <p:txBody>
          <a:bodyPr wrap="square" rtlCol="0">
            <a:spAutoFit/>
          </a:bodyPr>
          <a:lstStyle/>
          <a:p>
            <a:r>
              <a:rPr lang="en-US" u="sng" dirty="0" smtClean="0">
                <a:solidFill>
                  <a:prstClr val="black"/>
                </a:solidFill>
              </a:rPr>
              <a:t>Photograph</a:t>
            </a:r>
            <a:r>
              <a:rPr lang="en-US" dirty="0" smtClean="0">
                <a:solidFill>
                  <a:prstClr val="black"/>
                </a:solidFill>
              </a:rPr>
              <a:t>:  This ID must contain a photograph of the voter.</a:t>
            </a:r>
            <a:endParaRPr lang="en-US" dirty="0">
              <a:solidFill>
                <a:prstClr val="black"/>
              </a:solidFill>
            </a:endParaRPr>
          </a:p>
        </p:txBody>
      </p:sp>
    </p:spTree>
    <p:extLst>
      <p:ext uri="{BB962C8B-B14F-4D97-AF65-F5344CB8AC3E}">
        <p14:creationId xmlns:p14="http://schemas.microsoft.com/office/powerpoint/2010/main" val="7078434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8200"/>
          </a:xfrm>
        </p:spPr>
        <p:txBody>
          <a:bodyPr/>
          <a:lstStyle/>
          <a:p>
            <a:pPr algn="ctr"/>
            <a:r>
              <a:rPr lang="en-US" dirty="0" smtClean="0"/>
              <a:t>DPS Receipts with Photo</a:t>
            </a:r>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37</a:t>
            </a:fld>
            <a:endParaRPr lang="en-US"/>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645540"/>
            <a:ext cx="6553200" cy="469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521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38</a:t>
            </a:fld>
            <a:endParaRPr lang="en-US"/>
          </a:p>
        </p:txBody>
      </p:sp>
      <p:sp>
        <p:nvSpPr>
          <p:cNvPr id="7" name="Title 1"/>
          <p:cNvSpPr>
            <a:spLocks noGrp="1"/>
          </p:cNvSpPr>
          <p:nvPr>
            <p:ph type="title"/>
          </p:nvPr>
        </p:nvSpPr>
        <p:spPr>
          <a:xfrm>
            <a:off x="457200" y="990600"/>
            <a:ext cx="8229600" cy="685800"/>
          </a:xfrm>
        </p:spPr>
        <p:txBody>
          <a:bodyPr>
            <a:normAutofit fontScale="90000"/>
          </a:bodyPr>
          <a:lstStyle/>
          <a:p>
            <a:pPr algn="ctr"/>
            <a:r>
              <a:rPr lang="en-US" dirty="0" smtClean="0"/>
              <a:t>DPS Receipts with Photo</a:t>
            </a:r>
            <a:endParaRPr lang="en-US" dirty="0"/>
          </a:p>
        </p:txBody>
      </p:sp>
      <p:sp>
        <p:nvSpPr>
          <p:cNvPr id="8" name="Content Placeholder 9"/>
          <p:cNvSpPr>
            <a:spLocks noGrp="1"/>
          </p:cNvSpPr>
          <p:nvPr>
            <p:ph idx="1"/>
          </p:nvPr>
        </p:nvSpPr>
        <p:spPr>
          <a:xfrm>
            <a:off x="457200" y="2133600"/>
            <a:ext cx="8229600" cy="4191000"/>
          </a:xfrm>
        </p:spPr>
        <p:txBody>
          <a:bodyPr>
            <a:normAutofit fontScale="92500"/>
          </a:bodyPr>
          <a:lstStyle/>
          <a:p>
            <a:pPr algn="just"/>
            <a:r>
              <a:rPr lang="en-US" dirty="0" smtClean="0"/>
              <a:t>Receipts are issued at </a:t>
            </a:r>
            <a:r>
              <a:rPr lang="en-US" dirty="0" err="1" smtClean="0"/>
              <a:t>DPS</a:t>
            </a:r>
            <a:r>
              <a:rPr lang="en-US" dirty="0" smtClean="0"/>
              <a:t> locations when you apply for a </a:t>
            </a:r>
            <a:r>
              <a:rPr lang="en-US" b="1" dirty="0" smtClean="0"/>
              <a:t>driver’s license, identification card, or </a:t>
            </a:r>
            <a:r>
              <a:rPr lang="en-US" b="1" dirty="0" err="1" smtClean="0"/>
              <a:t>EIC</a:t>
            </a:r>
            <a:r>
              <a:rPr lang="en-US" b="1" dirty="0" smtClean="0"/>
              <a:t>.</a:t>
            </a:r>
          </a:p>
          <a:p>
            <a:pPr algn="just"/>
            <a:r>
              <a:rPr lang="en-US" dirty="0" smtClean="0"/>
              <a:t>They are printed on letter sized paper.</a:t>
            </a:r>
          </a:p>
          <a:p>
            <a:pPr algn="just"/>
            <a:r>
              <a:rPr lang="en-US" dirty="0" smtClean="0"/>
              <a:t>They are used until real card is received by individual in the mail.</a:t>
            </a:r>
          </a:p>
          <a:p>
            <a:pPr algn="just"/>
            <a:r>
              <a:rPr lang="en-US" dirty="0" smtClean="0"/>
              <a:t>The receipt should not be expired more than 4 years before being presented for voting.</a:t>
            </a:r>
          </a:p>
          <a:p>
            <a:pPr algn="just"/>
            <a:endParaRPr lang="en-US" dirty="0"/>
          </a:p>
        </p:txBody>
      </p:sp>
    </p:spTree>
    <p:extLst>
      <p:ext uri="{BB962C8B-B14F-4D97-AF65-F5344CB8AC3E}">
        <p14:creationId xmlns:p14="http://schemas.microsoft.com/office/powerpoint/2010/main" val="4560492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Handgun License</a:t>
            </a:r>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39</a:t>
            </a:fld>
            <a:endParaRPr lang="en-US"/>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587"/>
          <a:stretch/>
        </p:blipFill>
        <p:spPr bwMode="auto">
          <a:xfrm>
            <a:off x="152400" y="2819597"/>
            <a:ext cx="41052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733925" y="3191667"/>
            <a:ext cx="2971800" cy="923330"/>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Expiration Date</a:t>
            </a:r>
            <a:r>
              <a:rPr lang="en-US" dirty="0" smtClean="0">
                <a:solidFill>
                  <a:prstClr val="black"/>
                </a:solidFill>
              </a:rPr>
              <a:t>:  Must be valid, or </a:t>
            </a:r>
            <a:r>
              <a:rPr lang="en-US" u="sng" dirty="0" smtClean="0">
                <a:solidFill>
                  <a:prstClr val="black"/>
                </a:solidFill>
              </a:rPr>
              <a:t>expired within 4 years</a:t>
            </a:r>
            <a:r>
              <a:rPr lang="en-US" dirty="0" smtClean="0">
                <a:solidFill>
                  <a:prstClr val="black"/>
                </a:solidFill>
              </a:rPr>
              <a:t>.</a:t>
            </a:r>
            <a:endParaRPr lang="en-US" dirty="0">
              <a:solidFill>
                <a:prstClr val="black"/>
              </a:solidFill>
            </a:endParaRPr>
          </a:p>
        </p:txBody>
      </p:sp>
      <p:sp>
        <p:nvSpPr>
          <p:cNvPr id="10" name="TextBox 9"/>
          <p:cNvSpPr txBox="1"/>
          <p:nvPr/>
        </p:nvSpPr>
        <p:spPr>
          <a:xfrm>
            <a:off x="4733925" y="4238625"/>
            <a:ext cx="2971800" cy="2031325"/>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Name</a:t>
            </a:r>
            <a:r>
              <a:rPr lang="en-US" dirty="0" smtClean="0">
                <a:solidFill>
                  <a:prstClr val="black"/>
                </a:solidFill>
              </a:rPr>
              <a:t>: If the voter’s name on list of registered voters in the precinct, does not match exactly  to the ID provided, a “Substantially Similar Name Affidavit” must be completed by the voter.</a:t>
            </a:r>
            <a:endParaRPr lang="en-US" dirty="0">
              <a:solidFill>
                <a:prstClr val="black"/>
              </a:solidFill>
            </a:endParaRPr>
          </a:p>
        </p:txBody>
      </p:sp>
      <p:sp>
        <p:nvSpPr>
          <p:cNvPr id="11" name="Rectangle 10"/>
          <p:cNvSpPr/>
          <p:nvPr/>
        </p:nvSpPr>
        <p:spPr>
          <a:xfrm>
            <a:off x="342900" y="3508119"/>
            <a:ext cx="1066800" cy="14610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Connector 11"/>
          <p:cNvCxnSpPr/>
          <p:nvPr/>
        </p:nvCxnSpPr>
        <p:spPr>
          <a:xfrm flipV="1">
            <a:off x="1409700" y="2547640"/>
            <a:ext cx="3324225" cy="169098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9" idx="1"/>
          </p:cNvCxnSpPr>
          <p:nvPr/>
        </p:nvCxnSpPr>
        <p:spPr>
          <a:xfrm flipV="1">
            <a:off x="2743200" y="3653332"/>
            <a:ext cx="1990725" cy="4616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0" idx="1"/>
          </p:cNvCxnSpPr>
          <p:nvPr/>
        </p:nvCxnSpPr>
        <p:spPr>
          <a:xfrm>
            <a:off x="2743200" y="4800600"/>
            <a:ext cx="1990725" cy="4536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33925" y="2104828"/>
            <a:ext cx="2971800" cy="923330"/>
          </a:xfrm>
          <a:prstGeom prst="rect">
            <a:avLst/>
          </a:prstGeom>
          <a:noFill/>
          <a:ln w="25400">
            <a:solidFill>
              <a:srgbClr val="FF0000"/>
            </a:solidFill>
          </a:ln>
        </p:spPr>
        <p:txBody>
          <a:bodyPr wrap="square" rtlCol="0">
            <a:spAutoFit/>
          </a:bodyPr>
          <a:lstStyle/>
          <a:p>
            <a:r>
              <a:rPr lang="en-US" u="sng" dirty="0" smtClean="0">
                <a:solidFill>
                  <a:prstClr val="black"/>
                </a:solidFill>
              </a:rPr>
              <a:t>Photograph</a:t>
            </a:r>
            <a:r>
              <a:rPr lang="en-US" dirty="0" smtClean="0">
                <a:solidFill>
                  <a:prstClr val="black"/>
                </a:solidFill>
              </a:rPr>
              <a:t>:  This ID must contain a photograph of the voter.</a:t>
            </a:r>
            <a:endParaRPr lang="en-US" dirty="0">
              <a:solidFill>
                <a:prstClr val="black"/>
              </a:solidFill>
            </a:endParaRPr>
          </a:p>
        </p:txBody>
      </p:sp>
    </p:spTree>
    <p:extLst>
      <p:ext uri="{BB962C8B-B14F-4D97-AF65-F5344CB8AC3E}">
        <p14:creationId xmlns:p14="http://schemas.microsoft.com/office/powerpoint/2010/main" val="33601963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27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4</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59955" y="47824"/>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1435005" y="1561009"/>
            <a:ext cx="5892990" cy="769441"/>
          </a:xfrm>
          <a:prstGeom prst="rect">
            <a:avLst/>
          </a:prstGeom>
          <a:noFill/>
        </p:spPr>
        <p:txBody>
          <a:bodyPr wrap="square" rtlCol="0">
            <a:spAutoFit/>
          </a:bodyPr>
          <a:lstStyle/>
          <a:p>
            <a:pPr algn="ctr"/>
            <a:r>
              <a:rPr lang="en-US" sz="4400" b="1" dirty="0" smtClean="0">
                <a:solidFill>
                  <a:srgbClr val="002060"/>
                </a:solidFill>
              </a:rPr>
              <a:t>Texas Election Code</a:t>
            </a:r>
            <a:endParaRPr lang="en-US" sz="4400" b="1" dirty="0">
              <a:solidFill>
                <a:srgbClr val="002060"/>
              </a:solidFill>
            </a:endParaRPr>
          </a:p>
        </p:txBody>
      </p:sp>
      <p:sp>
        <p:nvSpPr>
          <p:cNvPr id="14" name="TextBox 13"/>
          <p:cNvSpPr txBox="1"/>
          <p:nvPr/>
        </p:nvSpPr>
        <p:spPr>
          <a:xfrm>
            <a:off x="304800" y="2188130"/>
            <a:ext cx="815340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02060"/>
                </a:solidFill>
              </a:rPr>
              <a:t>Texas election Code provides the basics for most situations</a:t>
            </a:r>
          </a:p>
          <a:p>
            <a:pPr marL="342900" indent="-342900">
              <a:buFont typeface="Arial" panose="020B0604020202020204" pitchFamily="34" charset="0"/>
              <a:buChar char="•"/>
            </a:pPr>
            <a:endParaRPr lang="en-US" sz="2400" dirty="0">
              <a:solidFill>
                <a:srgbClr val="002060"/>
              </a:solidFill>
            </a:endParaRPr>
          </a:p>
          <a:p>
            <a:pPr marL="342900" indent="-342900">
              <a:buFont typeface="Arial" panose="020B0604020202020204" pitchFamily="34" charset="0"/>
              <a:buChar char="•"/>
            </a:pPr>
            <a:r>
              <a:rPr lang="en-US" sz="2400" dirty="0" smtClean="0">
                <a:solidFill>
                  <a:srgbClr val="002060"/>
                </a:solidFill>
              </a:rPr>
              <a:t>The Secretary of State (SOS) periodically issues election advisories on election practices and procedures, available at:</a:t>
            </a:r>
          </a:p>
          <a:p>
            <a:r>
              <a:rPr lang="en-US" sz="2400" dirty="0" smtClean="0">
                <a:solidFill>
                  <a:srgbClr val="FF0000"/>
                </a:solidFill>
              </a:rPr>
              <a:t>           </a:t>
            </a:r>
            <a:r>
              <a:rPr lang="en-US" sz="2400" dirty="0" smtClean="0">
                <a:solidFill>
                  <a:srgbClr val="FF0000"/>
                </a:solidFill>
                <a:hlinkClick r:id="rId5"/>
              </a:rPr>
              <a:t>http://www.sos.stste.tx.us/elections/laws/ealaws.shtml</a:t>
            </a:r>
            <a:endParaRPr lang="en-US" sz="2400" dirty="0" smtClean="0">
              <a:solidFill>
                <a:srgbClr val="FF0000"/>
              </a:solidFill>
            </a:endParaRPr>
          </a:p>
          <a:p>
            <a:endParaRPr lang="en-US" sz="2400" dirty="0" smtClean="0">
              <a:solidFill>
                <a:srgbClr val="FF0000"/>
              </a:solidFill>
            </a:endParaRPr>
          </a:p>
          <a:p>
            <a:pPr marL="342900" indent="-342900">
              <a:buFont typeface="Arial" panose="020B0604020202020204" pitchFamily="34" charset="0"/>
              <a:buChar char="•"/>
            </a:pPr>
            <a:r>
              <a:rPr lang="en-US" sz="2400" dirty="0" smtClean="0">
                <a:solidFill>
                  <a:srgbClr val="002060"/>
                </a:solidFill>
              </a:rPr>
              <a:t>Election Law Opinions &amp; Code are available at:</a:t>
            </a:r>
          </a:p>
          <a:p>
            <a:r>
              <a:rPr lang="en-US" sz="2400" dirty="0" smtClean="0">
                <a:solidFill>
                  <a:srgbClr val="FF0000"/>
                </a:solidFill>
              </a:rPr>
              <a:t>           </a:t>
            </a:r>
            <a:r>
              <a:rPr lang="en-US" sz="2400" dirty="0" smtClean="0">
                <a:solidFill>
                  <a:srgbClr val="FF0000"/>
                </a:solidFill>
                <a:hlinkClick r:id="rId6"/>
              </a:rPr>
              <a:t>http</a:t>
            </a:r>
            <a:r>
              <a:rPr lang="en-US" sz="2400" dirty="0">
                <a:solidFill>
                  <a:srgbClr val="FF0000"/>
                </a:solidFill>
                <a:hlinkClick r:id="rId6"/>
              </a:rPr>
              <a:t>://</a:t>
            </a:r>
            <a:r>
              <a:rPr lang="en-US" sz="2400" dirty="0" smtClean="0">
                <a:solidFill>
                  <a:srgbClr val="FF0000"/>
                </a:solidFill>
                <a:hlinkClick r:id="rId6"/>
              </a:rPr>
              <a:t>www.sos.stste.tx.us/elections/elo/index.shtml</a:t>
            </a:r>
            <a:endParaRPr lang="en-US" sz="2400" dirty="0">
              <a:solidFill>
                <a:srgbClr val="00206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602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12" r="2692"/>
          <a:stretch/>
        </p:blipFill>
        <p:spPr bwMode="auto">
          <a:xfrm>
            <a:off x="152400" y="2057400"/>
            <a:ext cx="3962400" cy="250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40</a:t>
            </a:fld>
            <a:endParaRPr lang="en-US"/>
          </a:p>
        </p:txBody>
      </p:sp>
      <p:sp>
        <p:nvSpPr>
          <p:cNvPr id="8" name="Title 1"/>
          <p:cNvSpPr>
            <a:spLocks noGrp="1"/>
          </p:cNvSpPr>
          <p:nvPr>
            <p:ph type="title"/>
          </p:nvPr>
        </p:nvSpPr>
        <p:spPr>
          <a:xfrm>
            <a:off x="457200" y="914400"/>
            <a:ext cx="8229600" cy="1066800"/>
          </a:xfrm>
        </p:spPr>
        <p:txBody>
          <a:bodyPr/>
          <a:lstStyle/>
          <a:p>
            <a:pPr algn="ctr"/>
            <a:r>
              <a:rPr lang="en-US" dirty="0" smtClean="0"/>
              <a:t>Concealed Handgun License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57400"/>
            <a:ext cx="40608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ontent Placeholder 6"/>
          <p:cNvSpPr>
            <a:spLocks noGrp="1"/>
          </p:cNvSpPr>
          <p:nvPr>
            <p:ph idx="1"/>
          </p:nvPr>
        </p:nvSpPr>
        <p:spPr>
          <a:xfrm>
            <a:off x="4670425" y="4705350"/>
            <a:ext cx="4114800" cy="1524000"/>
          </a:xfrm>
        </p:spPr>
        <p:txBody>
          <a:bodyPr>
            <a:normAutofit fontScale="85000" lnSpcReduction="20000"/>
          </a:bodyPr>
          <a:lstStyle/>
          <a:p>
            <a:pPr marL="0" indent="0" algn="just">
              <a:buNone/>
            </a:pPr>
            <a:r>
              <a:rPr lang="en-US" dirty="0" smtClean="0"/>
              <a:t>This version of the </a:t>
            </a:r>
            <a:r>
              <a:rPr lang="en-US" dirty="0" err="1" smtClean="0"/>
              <a:t>CHL</a:t>
            </a:r>
            <a:r>
              <a:rPr lang="en-US" dirty="0" smtClean="0"/>
              <a:t> was issued through August 2015 and they are valid for 4-5 years.   </a:t>
            </a:r>
            <a:endParaRPr lang="en-US" dirty="0"/>
          </a:p>
        </p:txBody>
      </p:sp>
      <p:sp>
        <p:nvSpPr>
          <p:cNvPr id="17" name="Content Placeholder 6"/>
          <p:cNvSpPr txBox="1">
            <a:spLocks/>
          </p:cNvSpPr>
          <p:nvPr/>
        </p:nvSpPr>
        <p:spPr>
          <a:xfrm>
            <a:off x="323850" y="4800600"/>
            <a:ext cx="4114800" cy="15240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rgbClr val="26429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26429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26429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26429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26429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dirty="0" smtClean="0"/>
              <a:t>This version of the </a:t>
            </a:r>
            <a:r>
              <a:rPr lang="en-US" dirty="0" err="1" smtClean="0"/>
              <a:t>CHL</a:t>
            </a:r>
            <a:r>
              <a:rPr lang="en-US" dirty="0" smtClean="0"/>
              <a:t> was issued through April 2014 and they are valid for 4-5 years.</a:t>
            </a:r>
            <a:endParaRPr lang="en-US" dirty="0"/>
          </a:p>
        </p:txBody>
      </p:sp>
    </p:spTree>
    <p:extLst>
      <p:ext uri="{BB962C8B-B14F-4D97-AF65-F5344CB8AC3E}">
        <p14:creationId xmlns:p14="http://schemas.microsoft.com/office/powerpoint/2010/main" val="2040663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 Military Identification Cards</a:t>
            </a:r>
          </a:p>
        </p:txBody>
      </p:sp>
      <p:sp>
        <p:nvSpPr>
          <p:cNvPr id="3" name="Content Placeholder 2"/>
          <p:cNvSpPr>
            <a:spLocks noGrp="1"/>
          </p:cNvSpPr>
          <p:nvPr>
            <p:ph idx="1"/>
          </p:nvPr>
        </p:nvSpPr>
        <p:spPr>
          <a:xfrm>
            <a:off x="457200" y="2057400"/>
            <a:ext cx="8229600" cy="4114800"/>
          </a:xfrm>
        </p:spPr>
        <p:txBody>
          <a:bodyPr>
            <a:normAutofit fontScale="92500" lnSpcReduction="20000"/>
          </a:bodyPr>
          <a:lstStyle/>
          <a:p>
            <a:pPr algn="just"/>
            <a:r>
              <a:rPr lang="en-US" dirty="0" smtClean="0"/>
              <a:t>The following standards should be used by poll workers to determine if a United States military card is acceptable:</a:t>
            </a:r>
          </a:p>
          <a:p>
            <a:pPr lvl="1" algn="just"/>
            <a:r>
              <a:rPr lang="en-US" dirty="0" smtClean="0"/>
              <a:t>The </a:t>
            </a:r>
            <a:r>
              <a:rPr lang="en-US" dirty="0"/>
              <a:t>ID card is </a:t>
            </a:r>
            <a:r>
              <a:rPr lang="en-US" dirty="0" smtClean="0"/>
              <a:t>federal;</a:t>
            </a:r>
            <a:endParaRPr lang="en-US" dirty="0"/>
          </a:p>
          <a:p>
            <a:pPr lvl="1" algn="just"/>
            <a:r>
              <a:rPr lang="en-US" dirty="0" smtClean="0"/>
              <a:t>The </a:t>
            </a:r>
            <a:r>
              <a:rPr lang="en-US" dirty="0"/>
              <a:t>ID card is military;</a:t>
            </a:r>
          </a:p>
          <a:p>
            <a:pPr lvl="1" algn="just"/>
            <a:r>
              <a:rPr lang="en-US" dirty="0" smtClean="0"/>
              <a:t>The </a:t>
            </a:r>
            <a:r>
              <a:rPr lang="en-US" dirty="0"/>
              <a:t>ID card contains a </a:t>
            </a:r>
            <a:r>
              <a:rPr lang="en-US" dirty="0" smtClean="0"/>
              <a:t>photograph;</a:t>
            </a:r>
            <a:endParaRPr lang="en-US" dirty="0"/>
          </a:p>
          <a:p>
            <a:pPr lvl="1" algn="just"/>
            <a:r>
              <a:rPr lang="en-US" dirty="0" smtClean="0"/>
              <a:t>The ID </a:t>
            </a:r>
            <a:r>
              <a:rPr lang="en-US" dirty="0"/>
              <a:t>contains an expiration date which is in the future or is the date of presentation, or a past expiration date which was not more than </a:t>
            </a:r>
            <a:r>
              <a:rPr lang="en-US" dirty="0" smtClean="0"/>
              <a:t>4 years </a:t>
            </a:r>
            <a:r>
              <a:rPr lang="en-US" dirty="0"/>
              <a:t>from the date of presentation, or the ID does not contain any expiration date.</a:t>
            </a:r>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41</a:t>
            </a:fld>
            <a:endParaRPr lang="en-US"/>
          </a:p>
        </p:txBody>
      </p:sp>
    </p:spTree>
    <p:extLst>
      <p:ext uri="{BB962C8B-B14F-4D97-AF65-F5344CB8AC3E}">
        <p14:creationId xmlns:p14="http://schemas.microsoft.com/office/powerpoint/2010/main" val="29244217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U.S. Military Identification Cards</a:t>
            </a:r>
          </a:p>
        </p:txBody>
      </p:sp>
      <p:sp>
        <p:nvSpPr>
          <p:cNvPr id="3" name="Content Placeholder 2"/>
          <p:cNvSpPr>
            <a:spLocks noGrp="1"/>
          </p:cNvSpPr>
          <p:nvPr>
            <p:ph idx="1"/>
          </p:nvPr>
        </p:nvSpPr>
        <p:spPr>
          <a:xfrm>
            <a:off x="457200" y="2057400"/>
            <a:ext cx="8229600" cy="4191000"/>
          </a:xfrm>
        </p:spPr>
        <p:txBody>
          <a:bodyPr>
            <a:normAutofit/>
          </a:bodyPr>
          <a:lstStyle/>
          <a:p>
            <a:pPr marL="0" indent="0" algn="just">
              <a:buNone/>
            </a:pPr>
            <a:r>
              <a:rPr lang="en-US" dirty="0"/>
              <a:t>Military ID Cards may include, but are not necessarily limited to</a:t>
            </a:r>
            <a:r>
              <a:rPr lang="en-US" dirty="0" smtClean="0"/>
              <a:t>:</a:t>
            </a:r>
            <a:endParaRPr lang="en-US" dirty="0"/>
          </a:p>
          <a:p>
            <a:pPr marL="514350" indent="-514350">
              <a:buFont typeface="+mj-lt"/>
              <a:buAutoNum type="arabicPeriod"/>
            </a:pPr>
            <a:r>
              <a:rPr lang="en-US" dirty="0"/>
              <a:t>Department of Defense (</a:t>
            </a:r>
            <a:r>
              <a:rPr lang="en-US" dirty="0" err="1"/>
              <a:t>DoD</a:t>
            </a:r>
            <a:r>
              <a:rPr lang="en-US" dirty="0"/>
              <a:t>) Common Access Card (</a:t>
            </a:r>
            <a:r>
              <a:rPr lang="en-US" dirty="0" err="1"/>
              <a:t>CAC</a:t>
            </a:r>
            <a:r>
              <a:rPr lang="en-US" dirty="0"/>
              <a:t>)</a:t>
            </a:r>
          </a:p>
          <a:p>
            <a:pPr marL="514350" indent="-514350">
              <a:buFont typeface="+mj-lt"/>
              <a:buAutoNum type="arabicPeriod"/>
            </a:pPr>
            <a:r>
              <a:rPr lang="en-US" dirty="0"/>
              <a:t>Uniformed Services ID Cards</a:t>
            </a:r>
          </a:p>
          <a:p>
            <a:pPr marL="514350" indent="-514350">
              <a:buFont typeface="+mj-lt"/>
              <a:buAutoNum type="arabicPeriod"/>
            </a:pPr>
            <a:r>
              <a:rPr lang="en-US" dirty="0" err="1"/>
              <a:t>DoD</a:t>
            </a:r>
            <a:r>
              <a:rPr lang="en-US" dirty="0"/>
              <a:t> Civilian Retiree Cards</a:t>
            </a:r>
          </a:p>
          <a:p>
            <a:pPr marL="514350" indent="-514350">
              <a:buFont typeface="+mj-lt"/>
              <a:buAutoNum type="arabicPeriod"/>
            </a:pPr>
            <a:r>
              <a:rPr lang="en-US" dirty="0"/>
              <a:t>Veterans Affairs ID Cards</a:t>
            </a:r>
          </a:p>
          <a:p>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42</a:t>
            </a:fld>
            <a:endParaRPr lang="en-US"/>
          </a:p>
        </p:txBody>
      </p:sp>
    </p:spTree>
    <p:extLst>
      <p:ext uri="{BB962C8B-B14F-4D97-AF65-F5344CB8AC3E}">
        <p14:creationId xmlns:p14="http://schemas.microsoft.com/office/powerpoint/2010/main" val="5835894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43</a:t>
            </a:fld>
            <a:endParaRPr lang="en-US"/>
          </a:p>
        </p:txBody>
      </p:sp>
      <p:sp>
        <p:nvSpPr>
          <p:cNvPr id="7" name="Title 1"/>
          <p:cNvSpPr>
            <a:spLocks noGrp="1"/>
          </p:cNvSpPr>
          <p:nvPr>
            <p:ph type="title"/>
          </p:nvPr>
        </p:nvSpPr>
        <p:spPr>
          <a:xfrm>
            <a:off x="457200" y="914400"/>
            <a:ext cx="8229600" cy="1066800"/>
          </a:xfrm>
        </p:spPr>
        <p:txBody>
          <a:bodyPr>
            <a:normAutofit fontScale="90000"/>
          </a:bodyPr>
          <a:lstStyle/>
          <a:p>
            <a:r>
              <a:rPr lang="en-US" dirty="0" err="1" smtClean="0"/>
              <a:t>DoD</a:t>
            </a:r>
            <a:r>
              <a:rPr lang="en-US" dirty="0" smtClean="0"/>
              <a:t> Common Access Card “CAC”</a:t>
            </a:r>
            <a:endParaRPr lang="en-US" dirty="0"/>
          </a:p>
        </p:txBody>
      </p:sp>
      <p:pic>
        <p:nvPicPr>
          <p:cNvPr id="8" name="Picture 7" descr="CAC card front"/>
          <p:cNvPicPr>
            <a:picLocks noChangeAspect="1" noChangeArrowheads="1"/>
          </p:cNvPicPr>
          <p:nvPr/>
        </p:nvPicPr>
        <p:blipFill rotWithShape="1">
          <a:blip r:embed="rId2" cstate="print"/>
          <a:srcRect r="52652"/>
          <a:stretch/>
        </p:blipFill>
        <p:spPr bwMode="auto">
          <a:xfrm>
            <a:off x="533400" y="2362200"/>
            <a:ext cx="2381250" cy="3962400"/>
          </a:xfrm>
          <a:prstGeom prst="rect">
            <a:avLst/>
          </a:prstGeom>
          <a:noFill/>
        </p:spPr>
      </p:pic>
      <p:sp>
        <p:nvSpPr>
          <p:cNvPr id="9" name="TextBox 8"/>
          <p:cNvSpPr txBox="1"/>
          <p:nvPr/>
        </p:nvSpPr>
        <p:spPr>
          <a:xfrm>
            <a:off x="5562600" y="5101915"/>
            <a:ext cx="2590800" cy="1200329"/>
          </a:xfrm>
          <a:prstGeom prst="rect">
            <a:avLst/>
          </a:prstGeom>
          <a:noFill/>
          <a:ln>
            <a:solidFill>
              <a:schemeClr val="tx1"/>
            </a:solidFill>
          </a:ln>
        </p:spPr>
        <p:txBody>
          <a:bodyPr wrap="square" rtlCol="0">
            <a:spAutoFit/>
          </a:bodyPr>
          <a:lstStyle/>
          <a:p>
            <a:pPr marL="0" lvl="1" algn="just"/>
            <a:r>
              <a:rPr lang="en-US" b="1" dirty="0" smtClean="0">
                <a:solidFill>
                  <a:prstClr val="black"/>
                </a:solidFill>
              </a:rPr>
              <a:t>NOTE</a:t>
            </a:r>
            <a:r>
              <a:rPr lang="en-US" dirty="0" smtClean="0">
                <a:solidFill>
                  <a:prstClr val="black"/>
                </a:solidFill>
              </a:rPr>
              <a:t>: The seals to the right of the picture will change according to branch of service.</a:t>
            </a:r>
          </a:p>
        </p:txBody>
      </p:sp>
      <p:cxnSp>
        <p:nvCxnSpPr>
          <p:cNvPr id="10" name="Straight Connector 9"/>
          <p:cNvCxnSpPr>
            <a:endCxn id="9" idx="1"/>
          </p:cNvCxnSpPr>
          <p:nvPr/>
        </p:nvCxnSpPr>
        <p:spPr>
          <a:xfrm>
            <a:off x="2133600" y="3733800"/>
            <a:ext cx="3429000" cy="1968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180" y="2729296"/>
            <a:ext cx="3215640" cy="2356500"/>
          </a:xfrm>
          <a:prstGeom prst="rect">
            <a:avLst/>
          </a:prstGeom>
        </p:spPr>
      </p:pic>
    </p:spTree>
    <p:extLst>
      <p:ext uri="{BB962C8B-B14F-4D97-AF65-F5344CB8AC3E}">
        <p14:creationId xmlns:p14="http://schemas.microsoft.com/office/powerpoint/2010/main" val="2281229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44</a:t>
            </a:fld>
            <a:endParaRPr lang="en-US"/>
          </a:p>
        </p:txBody>
      </p:sp>
      <p:sp>
        <p:nvSpPr>
          <p:cNvPr id="7" name="Title 1"/>
          <p:cNvSpPr>
            <a:spLocks noGrp="1"/>
          </p:cNvSpPr>
          <p:nvPr>
            <p:ph type="title"/>
          </p:nvPr>
        </p:nvSpPr>
        <p:spPr>
          <a:xfrm>
            <a:off x="457200" y="762000"/>
            <a:ext cx="8229600" cy="1033760"/>
          </a:xfrm>
        </p:spPr>
        <p:txBody>
          <a:bodyPr/>
          <a:lstStyle/>
          <a:p>
            <a:pPr algn="ctr"/>
            <a:r>
              <a:rPr lang="en-US" dirty="0" smtClean="0"/>
              <a:t>Voting in Texas with a CAC</a:t>
            </a:r>
            <a:endParaRPr lang="en-US" dirty="0"/>
          </a:p>
        </p:txBody>
      </p:sp>
      <p:pic>
        <p:nvPicPr>
          <p:cNvPr id="8" name="Content Placeholder 10"/>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7200" y="2209800"/>
            <a:ext cx="2514600" cy="384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402237" y="2886670"/>
            <a:ext cx="2971800" cy="923330"/>
          </a:xfrm>
          <a:prstGeom prst="rect">
            <a:avLst/>
          </a:prstGeom>
          <a:noFill/>
          <a:ln w="15875">
            <a:solidFill>
              <a:srgbClr val="FF0000"/>
            </a:solidFill>
          </a:ln>
        </p:spPr>
        <p:txBody>
          <a:bodyPr wrap="square" rtlCol="0">
            <a:spAutoFit/>
          </a:bodyPr>
          <a:lstStyle/>
          <a:p>
            <a:pPr algn="just"/>
            <a:r>
              <a:rPr lang="en-US" u="sng" dirty="0" smtClean="0">
                <a:solidFill>
                  <a:prstClr val="black"/>
                </a:solidFill>
              </a:rPr>
              <a:t>Expiration Date</a:t>
            </a:r>
            <a:r>
              <a:rPr lang="en-US" dirty="0" smtClean="0">
                <a:solidFill>
                  <a:prstClr val="black"/>
                </a:solidFill>
              </a:rPr>
              <a:t>:  Must be valid, or expired within 4 years.</a:t>
            </a:r>
            <a:endParaRPr lang="en-US" dirty="0">
              <a:solidFill>
                <a:prstClr val="black"/>
              </a:solidFill>
            </a:endParaRPr>
          </a:p>
        </p:txBody>
      </p:sp>
      <p:sp>
        <p:nvSpPr>
          <p:cNvPr id="10" name="TextBox 9"/>
          <p:cNvSpPr txBox="1"/>
          <p:nvPr/>
        </p:nvSpPr>
        <p:spPr>
          <a:xfrm>
            <a:off x="4489994" y="3877015"/>
            <a:ext cx="2971800" cy="2308324"/>
          </a:xfrm>
          <a:prstGeom prst="rect">
            <a:avLst/>
          </a:prstGeom>
          <a:noFill/>
          <a:ln w="15875">
            <a:solidFill>
              <a:srgbClr val="FF0000"/>
            </a:solidFill>
          </a:ln>
        </p:spPr>
        <p:txBody>
          <a:bodyPr wrap="square" rtlCol="0">
            <a:spAutoFit/>
          </a:bodyPr>
          <a:lstStyle/>
          <a:p>
            <a:pPr algn="just"/>
            <a:r>
              <a:rPr lang="en-US" u="sng" dirty="0" smtClean="0">
                <a:solidFill>
                  <a:prstClr val="black"/>
                </a:solidFill>
              </a:rPr>
              <a:t>Name</a:t>
            </a:r>
            <a:r>
              <a:rPr lang="en-US" dirty="0" smtClean="0">
                <a:solidFill>
                  <a:prstClr val="black"/>
                </a:solidFill>
              </a:rPr>
              <a:t>: If the voter’s name appears on the list of registered voters in the precinct, but does not match exactly  to the ID provided, a “Substantially Similar Name Affidavit” must be completed by the voter.</a:t>
            </a:r>
            <a:endParaRPr lang="en-US" dirty="0">
              <a:solidFill>
                <a:prstClr val="black"/>
              </a:solidFill>
            </a:endParaRPr>
          </a:p>
        </p:txBody>
      </p:sp>
      <p:sp>
        <p:nvSpPr>
          <p:cNvPr id="11" name="Rectangle 10"/>
          <p:cNvSpPr/>
          <p:nvPr/>
        </p:nvSpPr>
        <p:spPr>
          <a:xfrm>
            <a:off x="1828800" y="3810000"/>
            <a:ext cx="838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533400" y="4038600"/>
            <a:ext cx="914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Connector 12"/>
          <p:cNvCxnSpPr>
            <a:endCxn id="10" idx="1"/>
          </p:cNvCxnSpPr>
          <p:nvPr/>
        </p:nvCxnSpPr>
        <p:spPr>
          <a:xfrm>
            <a:off x="1518194" y="4246347"/>
            <a:ext cx="2971800" cy="78483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1"/>
          </p:cNvCxnSpPr>
          <p:nvPr/>
        </p:nvCxnSpPr>
        <p:spPr>
          <a:xfrm flipV="1">
            <a:off x="2659162" y="3348335"/>
            <a:ext cx="1743075" cy="642645"/>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828800" y="2233910"/>
            <a:ext cx="2565400" cy="104269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981200" y="2209800"/>
            <a:ext cx="914400" cy="49976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4397883" y="1753790"/>
            <a:ext cx="2971800" cy="923330"/>
          </a:xfrm>
          <a:prstGeom prst="rect">
            <a:avLst/>
          </a:prstGeom>
          <a:noFill/>
          <a:ln w="25400">
            <a:solidFill>
              <a:srgbClr val="FF0000"/>
            </a:solidFill>
          </a:ln>
        </p:spPr>
        <p:txBody>
          <a:bodyPr wrap="square" rtlCol="0">
            <a:spAutoFit/>
          </a:bodyPr>
          <a:lstStyle/>
          <a:p>
            <a:r>
              <a:rPr lang="en-US" u="sng" dirty="0" smtClean="0">
                <a:solidFill>
                  <a:prstClr val="black"/>
                </a:solidFill>
              </a:rPr>
              <a:t>Photograph</a:t>
            </a:r>
            <a:r>
              <a:rPr lang="en-US" dirty="0" smtClean="0">
                <a:solidFill>
                  <a:prstClr val="black"/>
                </a:solidFill>
              </a:rPr>
              <a:t>:  This </a:t>
            </a:r>
            <a:r>
              <a:rPr lang="en-US" dirty="0">
                <a:solidFill>
                  <a:prstClr val="black"/>
                </a:solidFill>
              </a:rPr>
              <a:t>ID must contain a photograph of the voter</a:t>
            </a:r>
            <a:r>
              <a:rPr lang="en-US" dirty="0" smtClean="0">
                <a:solidFill>
                  <a:prstClr val="black"/>
                </a:solidFill>
              </a:rPr>
              <a:t>.</a:t>
            </a:r>
            <a:endParaRPr lang="en-US" dirty="0">
              <a:solidFill>
                <a:prstClr val="black"/>
              </a:solidFill>
            </a:endParaRPr>
          </a:p>
        </p:txBody>
      </p:sp>
      <p:sp>
        <p:nvSpPr>
          <p:cNvPr id="18" name="Rectangle 17"/>
          <p:cNvSpPr/>
          <p:nvPr/>
        </p:nvSpPr>
        <p:spPr>
          <a:xfrm>
            <a:off x="533400" y="2362200"/>
            <a:ext cx="1295400" cy="1638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9" name="Straight Connector 18"/>
          <p:cNvCxnSpPr/>
          <p:nvPr/>
        </p:nvCxnSpPr>
        <p:spPr>
          <a:xfrm>
            <a:off x="2895600" y="2459683"/>
            <a:ext cx="1514475" cy="898177"/>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0333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45</a:t>
            </a:fld>
            <a:endParaRPr lang="en-US"/>
          </a:p>
        </p:txBody>
      </p:sp>
      <p:sp>
        <p:nvSpPr>
          <p:cNvPr id="7" name="Title 1"/>
          <p:cNvSpPr>
            <a:spLocks noGrp="1"/>
          </p:cNvSpPr>
          <p:nvPr>
            <p:ph type="title"/>
          </p:nvPr>
        </p:nvSpPr>
        <p:spPr>
          <a:xfrm>
            <a:off x="457200" y="838200"/>
            <a:ext cx="8229600" cy="1219200"/>
          </a:xfrm>
        </p:spPr>
        <p:txBody>
          <a:bodyPr/>
          <a:lstStyle/>
          <a:p>
            <a:pPr algn="ctr"/>
            <a:r>
              <a:rPr lang="en-US" dirty="0" smtClean="0"/>
              <a:t>Exception</a:t>
            </a:r>
            <a:endParaRPr lang="en-US" dirty="0"/>
          </a:p>
        </p:txBody>
      </p:sp>
      <p:sp>
        <p:nvSpPr>
          <p:cNvPr id="8" name="Content Placeholder 2"/>
          <p:cNvSpPr>
            <a:spLocks noGrp="1"/>
          </p:cNvSpPr>
          <p:nvPr>
            <p:ph idx="1"/>
          </p:nvPr>
        </p:nvSpPr>
        <p:spPr>
          <a:xfrm>
            <a:off x="3657600" y="2057400"/>
            <a:ext cx="5029200" cy="4038600"/>
          </a:xfrm>
        </p:spPr>
        <p:txBody>
          <a:bodyPr>
            <a:normAutofit fontScale="92500" lnSpcReduction="10000"/>
          </a:bodyPr>
          <a:lstStyle/>
          <a:p>
            <a:pPr algn="just"/>
            <a:r>
              <a:rPr lang="en-US" dirty="0" smtClean="0"/>
              <a:t>CACs with a blue bar across the name signify that the cardholder is a non-U.S. citizen, and </a:t>
            </a:r>
            <a:r>
              <a:rPr lang="en-US" u="sng" dirty="0" smtClean="0"/>
              <a:t>may not</a:t>
            </a:r>
            <a:r>
              <a:rPr lang="en-US" dirty="0" smtClean="0"/>
              <a:t> be a qualified voter.</a:t>
            </a:r>
          </a:p>
          <a:p>
            <a:pPr algn="just"/>
            <a:r>
              <a:rPr lang="en-US" dirty="0" smtClean="0"/>
              <a:t>Contractors will have a green bar, which will be sufficient for use if other qualifications are met.</a:t>
            </a:r>
          </a:p>
          <a:p>
            <a:pPr marL="0" indent="0" algn="just">
              <a:buNone/>
            </a:pPr>
            <a:endParaRPr 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14600"/>
            <a:ext cx="2255837" cy="3439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670718" y="4114800"/>
            <a:ext cx="2072482" cy="407987"/>
          </a:xfrm>
          <a:prstGeom prst="rect">
            <a:avLst/>
          </a:prstGeom>
          <a:solidFill>
            <a:srgbClr val="0070C0">
              <a:alpha val="60000"/>
            </a:srgbClr>
          </a:solidFill>
          <a:ln>
            <a:noFill/>
          </a:ln>
          <a:effectLst/>
        </p:spPr>
      </p:pic>
    </p:spTree>
    <p:extLst>
      <p:ext uri="{BB962C8B-B14F-4D97-AF65-F5344CB8AC3E}">
        <p14:creationId xmlns:p14="http://schemas.microsoft.com/office/powerpoint/2010/main" val="4572828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46</a:t>
            </a:fld>
            <a:endParaRPr lang="en-US"/>
          </a:p>
        </p:txBody>
      </p:sp>
      <p:sp>
        <p:nvSpPr>
          <p:cNvPr id="7" name="Title 1"/>
          <p:cNvSpPr>
            <a:spLocks noGrp="1"/>
          </p:cNvSpPr>
          <p:nvPr>
            <p:ph type="title"/>
          </p:nvPr>
        </p:nvSpPr>
        <p:spPr>
          <a:xfrm>
            <a:off x="457200" y="838200"/>
            <a:ext cx="8229600" cy="1143000"/>
          </a:xfrm>
        </p:spPr>
        <p:txBody>
          <a:bodyPr>
            <a:normAutofit/>
          </a:bodyPr>
          <a:lstStyle/>
          <a:p>
            <a:pPr algn="ctr"/>
            <a:r>
              <a:rPr lang="en-US" dirty="0" smtClean="0"/>
              <a:t>Uniformed Services ID Cards</a:t>
            </a:r>
            <a:endParaRPr lang="en-US" dirty="0"/>
          </a:p>
        </p:txBody>
      </p:sp>
      <p:sp>
        <p:nvSpPr>
          <p:cNvPr id="8" name="Content Placeholder 2"/>
          <p:cNvSpPr>
            <a:spLocks noGrp="1"/>
          </p:cNvSpPr>
          <p:nvPr>
            <p:ph idx="1"/>
          </p:nvPr>
        </p:nvSpPr>
        <p:spPr>
          <a:xfrm>
            <a:off x="457200" y="1905000"/>
            <a:ext cx="8229600" cy="1600200"/>
          </a:xfrm>
        </p:spPr>
        <p:txBody>
          <a:bodyPr/>
          <a:lstStyle/>
          <a:p>
            <a:r>
              <a:rPr lang="en-US" dirty="0"/>
              <a:t>There are four versions of Uniformed Services ID Cards.  All look similar, but are issued in four different colors.</a:t>
            </a:r>
          </a:p>
          <a:p>
            <a:endParaRPr lang="en-US" dirty="0"/>
          </a:p>
        </p:txBody>
      </p:sp>
      <p:pic>
        <p:nvPicPr>
          <p:cNvPr id="9" name="Picture 2" descr="Uniformed Services ID Card front"/>
          <p:cNvPicPr>
            <a:picLocks noChangeAspect="1" noChangeArrowheads="1"/>
          </p:cNvPicPr>
          <p:nvPr/>
        </p:nvPicPr>
        <p:blipFill rotWithShape="1">
          <a:blip r:embed="rId2" cstate="print"/>
          <a:srcRect l="2237" t="9168" r="37368" b="12777"/>
          <a:stretch/>
        </p:blipFill>
        <p:spPr bwMode="auto">
          <a:xfrm>
            <a:off x="2286000" y="3505200"/>
            <a:ext cx="4371975" cy="2676525"/>
          </a:xfrm>
          <a:prstGeom prst="rect">
            <a:avLst/>
          </a:prstGeom>
          <a:noFill/>
        </p:spPr>
      </p:pic>
    </p:spTree>
    <p:extLst>
      <p:ext uri="{BB962C8B-B14F-4D97-AF65-F5344CB8AC3E}">
        <p14:creationId xmlns:p14="http://schemas.microsoft.com/office/powerpoint/2010/main" val="38337276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47</a:t>
            </a:fld>
            <a:endParaRPr lang="en-US"/>
          </a:p>
        </p:txBody>
      </p:sp>
      <p:sp>
        <p:nvSpPr>
          <p:cNvPr id="7" name="Title 1"/>
          <p:cNvSpPr>
            <a:spLocks noGrp="1"/>
          </p:cNvSpPr>
          <p:nvPr>
            <p:ph type="title"/>
          </p:nvPr>
        </p:nvSpPr>
        <p:spPr>
          <a:xfrm>
            <a:off x="457200" y="914400"/>
            <a:ext cx="8229600" cy="1524000"/>
          </a:xfrm>
        </p:spPr>
        <p:txBody>
          <a:bodyPr>
            <a:normAutofit/>
          </a:bodyPr>
          <a:lstStyle/>
          <a:p>
            <a:pPr algn="ctr"/>
            <a:r>
              <a:rPr lang="en-US" dirty="0" smtClean="0"/>
              <a:t>Voting in Texas with Uniformed Services ID Cards</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3685"/>
            <a:ext cx="4398618" cy="3124200"/>
          </a:xfrm>
          <a:prstGeom prst="rect">
            <a:avLst/>
          </a:prstGeom>
        </p:spPr>
      </p:pic>
      <p:sp>
        <p:nvSpPr>
          <p:cNvPr id="9" name="TextBox 8"/>
          <p:cNvSpPr txBox="1"/>
          <p:nvPr/>
        </p:nvSpPr>
        <p:spPr>
          <a:xfrm>
            <a:off x="4038600" y="4322934"/>
            <a:ext cx="3409950" cy="2031325"/>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Name</a:t>
            </a:r>
            <a:r>
              <a:rPr lang="en-US" dirty="0" smtClean="0">
                <a:solidFill>
                  <a:prstClr val="black"/>
                </a:solidFill>
              </a:rPr>
              <a:t>: If the voter’s name appears on the list of registered voters in the precinct, but does not match exactly  to the ID provided, a “Substantially Similar Name Affidavit” must be completed by the voter.</a:t>
            </a:r>
            <a:endParaRPr lang="en-US" dirty="0">
              <a:solidFill>
                <a:prstClr val="black"/>
              </a:solidFill>
            </a:endParaRPr>
          </a:p>
        </p:txBody>
      </p:sp>
      <p:sp>
        <p:nvSpPr>
          <p:cNvPr id="10" name="Rectangle 9"/>
          <p:cNvSpPr/>
          <p:nvPr/>
        </p:nvSpPr>
        <p:spPr>
          <a:xfrm>
            <a:off x="533400" y="5562601"/>
            <a:ext cx="1981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1" name="Straight Connector 10"/>
          <p:cNvCxnSpPr>
            <a:endCxn id="9" idx="1"/>
          </p:cNvCxnSpPr>
          <p:nvPr/>
        </p:nvCxnSpPr>
        <p:spPr>
          <a:xfrm flipV="1">
            <a:off x="2514600" y="5338597"/>
            <a:ext cx="1524000" cy="3566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92829" y="3733800"/>
            <a:ext cx="121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p:cNvSpPr txBox="1"/>
          <p:nvPr/>
        </p:nvSpPr>
        <p:spPr>
          <a:xfrm>
            <a:off x="5962650" y="2418502"/>
            <a:ext cx="2971800" cy="1477328"/>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Expiration Date</a:t>
            </a:r>
            <a:r>
              <a:rPr lang="en-US" dirty="0" smtClean="0">
                <a:solidFill>
                  <a:prstClr val="black"/>
                </a:solidFill>
              </a:rPr>
              <a:t>:  Must be valid, or </a:t>
            </a:r>
            <a:r>
              <a:rPr lang="en-US" u="sng" dirty="0" smtClean="0">
                <a:solidFill>
                  <a:prstClr val="black"/>
                </a:solidFill>
              </a:rPr>
              <a:t>expired within 4 years</a:t>
            </a:r>
            <a:r>
              <a:rPr lang="en-US" dirty="0" smtClean="0">
                <a:solidFill>
                  <a:prstClr val="black"/>
                </a:solidFill>
              </a:rPr>
              <a:t>.  </a:t>
            </a:r>
            <a:r>
              <a:rPr lang="en-US" b="1" dirty="0" smtClean="0">
                <a:solidFill>
                  <a:prstClr val="black"/>
                </a:solidFill>
              </a:rPr>
              <a:t>However, not all cards expire-some will say “INDEF” for indefinitely.</a:t>
            </a:r>
            <a:endParaRPr lang="en-US" b="1" dirty="0">
              <a:solidFill>
                <a:prstClr val="black"/>
              </a:solidFill>
            </a:endParaRPr>
          </a:p>
        </p:txBody>
      </p:sp>
      <p:sp>
        <p:nvSpPr>
          <p:cNvPr id="14" name="Rectangle 13"/>
          <p:cNvSpPr/>
          <p:nvPr/>
        </p:nvSpPr>
        <p:spPr>
          <a:xfrm>
            <a:off x="1524000" y="3847547"/>
            <a:ext cx="990600" cy="15108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740229" y="2456088"/>
            <a:ext cx="2971800" cy="923330"/>
          </a:xfrm>
          <a:prstGeom prst="rect">
            <a:avLst/>
          </a:prstGeom>
          <a:noFill/>
          <a:ln w="25400">
            <a:solidFill>
              <a:srgbClr val="FF0000"/>
            </a:solidFill>
          </a:ln>
        </p:spPr>
        <p:txBody>
          <a:bodyPr wrap="square" rtlCol="0">
            <a:spAutoFit/>
          </a:bodyPr>
          <a:lstStyle/>
          <a:p>
            <a:r>
              <a:rPr lang="en-US" u="sng" dirty="0" smtClean="0">
                <a:solidFill>
                  <a:prstClr val="black"/>
                </a:solidFill>
              </a:rPr>
              <a:t>Photograph</a:t>
            </a:r>
            <a:r>
              <a:rPr lang="en-US" dirty="0">
                <a:solidFill>
                  <a:prstClr val="black"/>
                </a:solidFill>
              </a:rPr>
              <a:t>: This ID must contain a photograph of the voter</a:t>
            </a:r>
            <a:r>
              <a:rPr lang="en-US" dirty="0" smtClean="0">
                <a:solidFill>
                  <a:prstClr val="black"/>
                </a:solidFill>
              </a:rPr>
              <a:t>.</a:t>
            </a:r>
            <a:endParaRPr lang="en-US" dirty="0">
              <a:solidFill>
                <a:prstClr val="black"/>
              </a:solidFill>
            </a:endParaRPr>
          </a:p>
        </p:txBody>
      </p:sp>
      <p:cxnSp>
        <p:nvCxnSpPr>
          <p:cNvPr id="16" name="Straight Connector 15"/>
          <p:cNvCxnSpPr>
            <a:stCxn id="15" idx="2"/>
          </p:cNvCxnSpPr>
          <p:nvPr/>
        </p:nvCxnSpPr>
        <p:spPr>
          <a:xfrm flipH="1">
            <a:off x="2152651" y="3379418"/>
            <a:ext cx="73478" cy="46812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712029" y="3295665"/>
            <a:ext cx="2250621" cy="59053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9426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48</a:t>
            </a:fld>
            <a:endParaRPr lang="en-US"/>
          </a:p>
        </p:txBody>
      </p:sp>
      <p:sp>
        <p:nvSpPr>
          <p:cNvPr id="7" name="Title 1"/>
          <p:cNvSpPr>
            <a:spLocks noGrp="1"/>
          </p:cNvSpPr>
          <p:nvPr>
            <p:ph type="title"/>
          </p:nvPr>
        </p:nvSpPr>
        <p:spPr>
          <a:xfrm>
            <a:off x="457200" y="914400"/>
            <a:ext cx="8229600" cy="838200"/>
          </a:xfrm>
        </p:spPr>
        <p:txBody>
          <a:bodyPr/>
          <a:lstStyle/>
          <a:p>
            <a:pPr algn="ctr"/>
            <a:r>
              <a:rPr lang="en-US" dirty="0" smtClean="0"/>
              <a:t>Uniformed Services ID Cards</a:t>
            </a:r>
            <a:endParaRPr lang="en-US" dirty="0"/>
          </a:p>
        </p:txBody>
      </p:sp>
      <p:pic>
        <p:nvPicPr>
          <p:cNvPr id="8"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019" y="1758910"/>
            <a:ext cx="1901952" cy="1280160"/>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087" y="1871960"/>
            <a:ext cx="1901953" cy="12801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971" y="3833070"/>
            <a:ext cx="1905000" cy="128221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3087" y="3962400"/>
            <a:ext cx="1901952" cy="1280160"/>
          </a:xfrm>
          <a:prstGeom prst="rect">
            <a:avLst/>
          </a:prstGeom>
        </p:spPr>
      </p:pic>
      <p:sp>
        <p:nvSpPr>
          <p:cNvPr id="12" name="TextBox 11"/>
          <p:cNvSpPr txBox="1"/>
          <p:nvPr/>
        </p:nvSpPr>
        <p:spPr>
          <a:xfrm>
            <a:off x="478971" y="2906636"/>
            <a:ext cx="3722915" cy="923330"/>
          </a:xfrm>
          <a:prstGeom prst="rect">
            <a:avLst/>
          </a:prstGeom>
          <a:noFill/>
        </p:spPr>
        <p:txBody>
          <a:bodyPr wrap="square" rtlCol="0">
            <a:spAutoFit/>
          </a:bodyPr>
          <a:lstStyle/>
          <a:p>
            <a:pPr algn="just"/>
            <a:r>
              <a:rPr lang="en-US" dirty="0" smtClean="0">
                <a:solidFill>
                  <a:srgbClr val="00B050"/>
                </a:solidFill>
              </a:rPr>
              <a:t>Green</a:t>
            </a:r>
            <a:r>
              <a:rPr lang="en-US" dirty="0" smtClean="0">
                <a:solidFill>
                  <a:prstClr val="black"/>
                </a:solidFill>
              </a:rPr>
              <a:t> – Generally for members of the Individual Ready Reserves and Inactive National Guard.</a:t>
            </a:r>
            <a:endParaRPr lang="en-US" dirty="0">
              <a:solidFill>
                <a:prstClr val="black"/>
              </a:solidFill>
            </a:endParaRPr>
          </a:p>
        </p:txBody>
      </p:sp>
      <p:sp>
        <p:nvSpPr>
          <p:cNvPr id="13" name="TextBox 12"/>
          <p:cNvSpPr txBox="1"/>
          <p:nvPr/>
        </p:nvSpPr>
        <p:spPr>
          <a:xfrm>
            <a:off x="4544511" y="3039070"/>
            <a:ext cx="3370764" cy="923330"/>
          </a:xfrm>
          <a:prstGeom prst="rect">
            <a:avLst/>
          </a:prstGeom>
          <a:noFill/>
        </p:spPr>
        <p:txBody>
          <a:bodyPr wrap="square" rtlCol="0">
            <a:spAutoFit/>
          </a:bodyPr>
          <a:lstStyle/>
          <a:p>
            <a:pPr algn="just"/>
            <a:r>
              <a:rPr lang="en-US" dirty="0" smtClean="0">
                <a:solidFill>
                  <a:srgbClr val="0070C0"/>
                </a:solidFill>
              </a:rPr>
              <a:t>Blue</a:t>
            </a:r>
            <a:r>
              <a:rPr lang="en-US" dirty="0" smtClean="0">
                <a:solidFill>
                  <a:prstClr val="black"/>
                </a:solidFill>
              </a:rPr>
              <a:t> – Generally for retirees, and members on Disability Retired Lists.</a:t>
            </a:r>
            <a:endParaRPr lang="en-US" dirty="0">
              <a:solidFill>
                <a:prstClr val="black"/>
              </a:solidFill>
            </a:endParaRPr>
          </a:p>
        </p:txBody>
      </p:sp>
      <p:sp>
        <p:nvSpPr>
          <p:cNvPr id="14" name="TextBox 13"/>
          <p:cNvSpPr txBox="1"/>
          <p:nvPr/>
        </p:nvSpPr>
        <p:spPr>
          <a:xfrm>
            <a:off x="478971" y="5105400"/>
            <a:ext cx="3712029" cy="1200329"/>
          </a:xfrm>
          <a:prstGeom prst="rect">
            <a:avLst/>
          </a:prstGeom>
          <a:noFill/>
        </p:spPr>
        <p:txBody>
          <a:bodyPr wrap="square" rtlCol="0">
            <a:spAutoFit/>
          </a:bodyPr>
          <a:lstStyle/>
          <a:p>
            <a:pPr algn="just"/>
            <a:r>
              <a:rPr lang="en-US" dirty="0" smtClean="0">
                <a:solidFill>
                  <a:srgbClr val="C0504D">
                    <a:lumMod val="75000"/>
                  </a:srgbClr>
                </a:solidFill>
              </a:rPr>
              <a:t>Pink</a:t>
            </a:r>
            <a:r>
              <a:rPr lang="en-US" dirty="0" smtClean="0">
                <a:solidFill>
                  <a:prstClr val="black"/>
                </a:solidFill>
              </a:rPr>
              <a:t> – Generally for retired members of the Reserves and National Guard under the age of 60, and certain dependents.</a:t>
            </a:r>
            <a:endParaRPr lang="en-US" dirty="0">
              <a:solidFill>
                <a:prstClr val="black"/>
              </a:solidFill>
            </a:endParaRPr>
          </a:p>
        </p:txBody>
      </p:sp>
      <p:sp>
        <p:nvSpPr>
          <p:cNvPr id="15" name="TextBox 14"/>
          <p:cNvSpPr txBox="1"/>
          <p:nvPr/>
        </p:nvSpPr>
        <p:spPr>
          <a:xfrm>
            <a:off x="4554036" y="5105400"/>
            <a:ext cx="3370764" cy="1200329"/>
          </a:xfrm>
          <a:prstGeom prst="rect">
            <a:avLst/>
          </a:prstGeom>
          <a:noFill/>
        </p:spPr>
        <p:txBody>
          <a:bodyPr wrap="square" rtlCol="0">
            <a:spAutoFit/>
          </a:bodyPr>
          <a:lstStyle/>
          <a:p>
            <a:pPr algn="just"/>
            <a:r>
              <a:rPr lang="en-US" dirty="0" smtClean="0">
                <a:solidFill>
                  <a:srgbClr val="F79646">
                    <a:lumMod val="75000"/>
                  </a:srgbClr>
                </a:solidFill>
              </a:rPr>
              <a:t>Orange</a:t>
            </a:r>
            <a:r>
              <a:rPr lang="en-US" dirty="0" smtClean="0">
                <a:solidFill>
                  <a:prstClr val="black"/>
                </a:solidFill>
              </a:rPr>
              <a:t> – Generally for certain dependents (active duty), Medal of Honor recipients, disabled  veterans, and others.</a:t>
            </a:r>
            <a:endParaRPr lang="en-US" dirty="0">
              <a:solidFill>
                <a:prstClr val="black"/>
              </a:solidFill>
            </a:endParaRPr>
          </a:p>
        </p:txBody>
      </p:sp>
    </p:spTree>
    <p:extLst>
      <p:ext uri="{BB962C8B-B14F-4D97-AF65-F5344CB8AC3E}">
        <p14:creationId xmlns:p14="http://schemas.microsoft.com/office/powerpoint/2010/main" val="1601630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49</a:t>
            </a:fld>
            <a:endParaRPr lang="en-US"/>
          </a:p>
        </p:txBody>
      </p:sp>
      <p:sp>
        <p:nvSpPr>
          <p:cNvPr id="7" name="Title 1"/>
          <p:cNvSpPr>
            <a:spLocks noGrp="1"/>
          </p:cNvSpPr>
          <p:nvPr>
            <p:ph type="title"/>
          </p:nvPr>
        </p:nvSpPr>
        <p:spPr>
          <a:xfrm>
            <a:off x="457200" y="914400"/>
            <a:ext cx="8229600" cy="1143000"/>
          </a:xfrm>
        </p:spPr>
        <p:txBody>
          <a:bodyPr/>
          <a:lstStyle/>
          <a:p>
            <a:pPr algn="ctr"/>
            <a:r>
              <a:rPr lang="en-US" dirty="0" smtClean="0"/>
              <a:t>DoD Civilian Retiree Cards</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70879" b="29166"/>
          <a:stretch/>
        </p:blipFill>
        <p:spPr>
          <a:xfrm>
            <a:off x="310957" y="2205335"/>
            <a:ext cx="2836137" cy="3886200"/>
          </a:xfrm>
          <a:prstGeom prst="rect">
            <a:avLst/>
          </a:prstGeom>
        </p:spPr>
      </p:pic>
      <p:sp>
        <p:nvSpPr>
          <p:cNvPr id="9" name="TextBox 8"/>
          <p:cNvSpPr txBox="1"/>
          <p:nvPr/>
        </p:nvSpPr>
        <p:spPr>
          <a:xfrm>
            <a:off x="4048124" y="3228975"/>
            <a:ext cx="3800475" cy="1754326"/>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Name</a:t>
            </a:r>
            <a:r>
              <a:rPr lang="en-US" dirty="0" smtClean="0">
                <a:solidFill>
                  <a:prstClr val="black"/>
                </a:solidFill>
              </a:rPr>
              <a:t>: If the voter’s name appears on the list of registered voters in the precinct, but does not match exactly  to the ID provided, a “Substantially Similar Name Affidavit” must be completed by the voter.</a:t>
            </a:r>
            <a:endParaRPr lang="en-US" dirty="0">
              <a:solidFill>
                <a:prstClr val="black"/>
              </a:solidFill>
            </a:endParaRPr>
          </a:p>
        </p:txBody>
      </p:sp>
      <p:sp>
        <p:nvSpPr>
          <p:cNvPr id="10" name="TextBox 9"/>
          <p:cNvSpPr txBox="1"/>
          <p:nvPr/>
        </p:nvSpPr>
        <p:spPr>
          <a:xfrm>
            <a:off x="4019550" y="1976735"/>
            <a:ext cx="2971800" cy="923330"/>
          </a:xfrm>
          <a:prstGeom prst="rect">
            <a:avLst/>
          </a:prstGeom>
          <a:noFill/>
          <a:ln w="25400">
            <a:solidFill>
              <a:srgbClr val="FF0000"/>
            </a:solidFill>
          </a:ln>
        </p:spPr>
        <p:txBody>
          <a:bodyPr wrap="square" rtlCol="0">
            <a:spAutoFit/>
          </a:bodyPr>
          <a:lstStyle/>
          <a:p>
            <a:r>
              <a:rPr lang="en-US" u="sng" dirty="0" smtClean="0">
                <a:solidFill>
                  <a:prstClr val="black"/>
                </a:solidFill>
              </a:rPr>
              <a:t>Photograph</a:t>
            </a:r>
            <a:r>
              <a:rPr lang="en-US" dirty="0" smtClean="0">
                <a:solidFill>
                  <a:prstClr val="black"/>
                </a:solidFill>
              </a:rPr>
              <a:t>: This </a:t>
            </a:r>
            <a:r>
              <a:rPr lang="en-US" dirty="0">
                <a:solidFill>
                  <a:prstClr val="black"/>
                </a:solidFill>
              </a:rPr>
              <a:t>ID must contain a photograph of the voter</a:t>
            </a:r>
            <a:r>
              <a:rPr lang="en-US" dirty="0" smtClean="0">
                <a:solidFill>
                  <a:prstClr val="black"/>
                </a:solidFill>
              </a:rPr>
              <a:t>.</a:t>
            </a:r>
            <a:endParaRPr lang="en-US" dirty="0">
              <a:solidFill>
                <a:prstClr val="black"/>
              </a:solidFill>
            </a:endParaRPr>
          </a:p>
        </p:txBody>
      </p:sp>
      <p:sp>
        <p:nvSpPr>
          <p:cNvPr id="11" name="Rectangle 10"/>
          <p:cNvSpPr/>
          <p:nvPr/>
        </p:nvSpPr>
        <p:spPr>
          <a:xfrm>
            <a:off x="457200" y="4038600"/>
            <a:ext cx="838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Connector 11"/>
          <p:cNvCxnSpPr>
            <a:stCxn id="11" idx="3"/>
            <a:endCxn id="9" idx="1"/>
          </p:cNvCxnSpPr>
          <p:nvPr/>
        </p:nvCxnSpPr>
        <p:spPr>
          <a:xfrm flipV="1">
            <a:off x="1295400" y="4106138"/>
            <a:ext cx="2752724" cy="1610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33400" y="2438400"/>
            <a:ext cx="1295400" cy="1581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4" name="Straight Connector 13"/>
          <p:cNvCxnSpPr>
            <a:stCxn id="13" idx="3"/>
            <a:endCxn id="10" idx="1"/>
          </p:cNvCxnSpPr>
          <p:nvPr/>
        </p:nvCxnSpPr>
        <p:spPr>
          <a:xfrm flipV="1">
            <a:off x="1828800" y="2438400"/>
            <a:ext cx="2190750" cy="7905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5410200"/>
            <a:ext cx="1095375"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6" name="Straight Connector 15"/>
          <p:cNvCxnSpPr/>
          <p:nvPr/>
        </p:nvCxnSpPr>
        <p:spPr>
          <a:xfrm>
            <a:off x="2924175" y="5600700"/>
            <a:ext cx="1047750" cy="1654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000499" y="5329535"/>
            <a:ext cx="2971800" cy="923330"/>
          </a:xfrm>
          <a:prstGeom prst="rect">
            <a:avLst/>
          </a:prstGeom>
          <a:noFill/>
          <a:ln w="15875">
            <a:solidFill>
              <a:srgbClr val="FF0000"/>
            </a:solidFill>
          </a:ln>
        </p:spPr>
        <p:txBody>
          <a:bodyPr wrap="square" rtlCol="0">
            <a:spAutoFit/>
          </a:bodyPr>
          <a:lstStyle/>
          <a:p>
            <a:pPr algn="just"/>
            <a:r>
              <a:rPr lang="en-US" u="sng" dirty="0" smtClean="0">
                <a:solidFill>
                  <a:prstClr val="black"/>
                </a:solidFill>
              </a:rPr>
              <a:t>Expiration Date</a:t>
            </a:r>
            <a:r>
              <a:rPr lang="en-US" dirty="0" smtClean="0">
                <a:solidFill>
                  <a:prstClr val="black"/>
                </a:solidFill>
              </a:rPr>
              <a:t>: Must be valid, or expired within 4 years.</a:t>
            </a:r>
            <a:endParaRPr lang="en-US" dirty="0">
              <a:solidFill>
                <a:prstClr val="black"/>
              </a:solidFill>
            </a:endParaRPr>
          </a:p>
        </p:txBody>
      </p:sp>
    </p:spTree>
    <p:extLst>
      <p:ext uri="{BB962C8B-B14F-4D97-AF65-F5344CB8AC3E}">
        <p14:creationId xmlns:p14="http://schemas.microsoft.com/office/powerpoint/2010/main" val="4007286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99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5</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25121" y="59608"/>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895970" y="1573693"/>
            <a:ext cx="7030872" cy="769441"/>
          </a:xfrm>
          <a:prstGeom prst="rect">
            <a:avLst/>
          </a:prstGeom>
          <a:noFill/>
        </p:spPr>
        <p:txBody>
          <a:bodyPr wrap="square" rtlCol="0">
            <a:spAutoFit/>
          </a:bodyPr>
          <a:lstStyle/>
          <a:p>
            <a:pPr algn="ctr"/>
            <a:r>
              <a:rPr lang="en-US" sz="4400" b="1" dirty="0" smtClean="0">
                <a:solidFill>
                  <a:srgbClr val="002060"/>
                </a:solidFill>
              </a:rPr>
              <a:t>Qualifications &amp; Duties</a:t>
            </a:r>
            <a:endParaRPr lang="en-US" sz="4400" b="1" dirty="0">
              <a:solidFill>
                <a:srgbClr val="002060"/>
              </a:solidFill>
            </a:endParaRPr>
          </a:p>
        </p:txBody>
      </p:sp>
      <p:sp>
        <p:nvSpPr>
          <p:cNvPr id="14" name="TextBox 13"/>
          <p:cNvSpPr txBox="1"/>
          <p:nvPr/>
        </p:nvSpPr>
        <p:spPr>
          <a:xfrm>
            <a:off x="304800" y="2357452"/>
            <a:ext cx="8534400" cy="3785652"/>
          </a:xfrm>
          <a:prstGeom prst="rect">
            <a:avLst/>
          </a:prstGeom>
          <a:noFill/>
        </p:spPr>
        <p:txBody>
          <a:bodyPr wrap="square" rtlCol="0">
            <a:spAutoFit/>
          </a:bodyPr>
          <a:lstStyle/>
          <a:p>
            <a:pPr marL="457200" indent="-457200">
              <a:buAutoNum type="arabicParenR"/>
            </a:pPr>
            <a:r>
              <a:rPr lang="en-US" sz="2000" dirty="0" smtClean="0">
                <a:solidFill>
                  <a:srgbClr val="002060"/>
                </a:solidFill>
              </a:rPr>
              <a:t>Be a registered voter of the territory covered by the election and of the county for November General Elections for state and county officers.</a:t>
            </a:r>
          </a:p>
          <a:p>
            <a:pPr marL="457200" indent="-457200">
              <a:buAutoNum type="arabicParenR"/>
            </a:pPr>
            <a:r>
              <a:rPr lang="en-US" sz="2000" dirty="0" smtClean="0">
                <a:solidFill>
                  <a:srgbClr val="002060"/>
                </a:solidFill>
              </a:rPr>
              <a:t>NOT be a candidate for public office in an election held on the day the watcher seeks to serve.</a:t>
            </a:r>
          </a:p>
          <a:p>
            <a:pPr marL="457200" indent="-457200">
              <a:buAutoNum type="arabicParenR"/>
            </a:pPr>
            <a:r>
              <a:rPr lang="en-US" sz="2000" dirty="0" smtClean="0">
                <a:solidFill>
                  <a:srgbClr val="002060"/>
                </a:solidFill>
              </a:rPr>
              <a:t>NOT hold an elective office.</a:t>
            </a:r>
          </a:p>
          <a:p>
            <a:pPr marL="457200" indent="-457200">
              <a:buAutoNum type="arabicParenR"/>
            </a:pPr>
            <a:r>
              <a:rPr lang="en-US" sz="2000" dirty="0" smtClean="0">
                <a:solidFill>
                  <a:srgbClr val="002060"/>
                </a:solidFill>
              </a:rPr>
              <a:t>NOT be an employee of an election judge or clerk serving at the same polling place.</a:t>
            </a:r>
          </a:p>
          <a:p>
            <a:pPr marL="457200" indent="-457200">
              <a:buAutoNum type="arabicParenR"/>
            </a:pPr>
            <a:r>
              <a:rPr lang="en-US" sz="2000" dirty="0" smtClean="0">
                <a:solidFill>
                  <a:srgbClr val="002060"/>
                </a:solidFill>
              </a:rPr>
              <a:t>NOT  have been finally convicted of an offense in connection with conduct directly attributable to an election.</a:t>
            </a:r>
          </a:p>
          <a:p>
            <a:pPr marL="457200" indent="-457200">
              <a:buAutoNum type="arabicParenR"/>
            </a:pPr>
            <a:r>
              <a:rPr lang="en-US" sz="2000" dirty="0" smtClean="0">
                <a:solidFill>
                  <a:srgbClr val="002060"/>
                </a:solidFill>
              </a:rPr>
              <a:t>NOT be related within the second degree of consanguinity or affinity to an election judge or clerk serving at that polling place. A watcher may be related to the candidate the watcher is representing.</a:t>
            </a:r>
            <a:endParaRPr lang="en-US" sz="2000" dirty="0">
              <a:solidFill>
                <a:srgbClr val="00206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0781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50</a:t>
            </a:fld>
            <a:endParaRPr lang="en-US"/>
          </a:p>
        </p:txBody>
      </p:sp>
      <p:sp>
        <p:nvSpPr>
          <p:cNvPr id="7" name="Title 1"/>
          <p:cNvSpPr>
            <a:spLocks noGrp="1"/>
          </p:cNvSpPr>
          <p:nvPr>
            <p:ph type="title"/>
          </p:nvPr>
        </p:nvSpPr>
        <p:spPr>
          <a:xfrm>
            <a:off x="457200" y="1066800"/>
            <a:ext cx="8229600" cy="838200"/>
          </a:xfrm>
        </p:spPr>
        <p:txBody>
          <a:bodyPr>
            <a:normAutofit fontScale="90000"/>
          </a:bodyPr>
          <a:lstStyle/>
          <a:p>
            <a:pPr algn="ctr"/>
            <a:r>
              <a:rPr lang="en-US" dirty="0" smtClean="0"/>
              <a:t>Veteran Identification Card (VIC)</a:t>
            </a:r>
            <a:endParaRPr lang="en-US" dirty="0"/>
          </a:p>
        </p:txBody>
      </p:sp>
      <p:pic>
        <p:nvPicPr>
          <p:cNvPr id="8" name="Content Placeholder 6"/>
          <p:cNvPicPr>
            <a:picLocks noGrp="1" noChangeAspect="1" noChangeArrowheads="1"/>
          </p:cNvPicPr>
          <p:nvPr>
            <p:ph idx="1"/>
          </p:nvPr>
        </p:nvPicPr>
        <p:blipFill>
          <a:blip r:embed="rId2" cstate="print"/>
          <a:srcRect/>
          <a:stretch>
            <a:fillRect/>
          </a:stretch>
        </p:blipFill>
        <p:spPr bwMode="auto">
          <a:xfrm>
            <a:off x="685800" y="2895600"/>
            <a:ext cx="3654900" cy="2362200"/>
          </a:xfrm>
          <a:prstGeom prst="rect">
            <a:avLst/>
          </a:prstGeom>
          <a:noFill/>
          <a:ln w="9525">
            <a:noFill/>
            <a:miter lim="800000"/>
            <a:headEnd/>
            <a:tailEnd/>
          </a:ln>
        </p:spPr>
      </p:pic>
      <p:sp>
        <p:nvSpPr>
          <p:cNvPr id="9" name="TextBox 8"/>
          <p:cNvSpPr txBox="1"/>
          <p:nvPr/>
        </p:nvSpPr>
        <p:spPr>
          <a:xfrm>
            <a:off x="4848225" y="2133600"/>
            <a:ext cx="2971800" cy="923330"/>
          </a:xfrm>
          <a:prstGeom prst="rect">
            <a:avLst/>
          </a:prstGeom>
          <a:noFill/>
          <a:ln w="25400">
            <a:solidFill>
              <a:srgbClr val="FF0000"/>
            </a:solidFill>
          </a:ln>
        </p:spPr>
        <p:txBody>
          <a:bodyPr wrap="square" rtlCol="0">
            <a:spAutoFit/>
          </a:bodyPr>
          <a:lstStyle/>
          <a:p>
            <a:r>
              <a:rPr lang="en-US" u="sng" dirty="0" smtClean="0">
                <a:solidFill>
                  <a:prstClr val="black"/>
                </a:solidFill>
              </a:rPr>
              <a:t>Photograph</a:t>
            </a:r>
            <a:r>
              <a:rPr lang="en-US" dirty="0">
                <a:solidFill>
                  <a:prstClr val="black"/>
                </a:solidFill>
              </a:rPr>
              <a:t>: This ID must contain a photograph of the voter</a:t>
            </a:r>
            <a:r>
              <a:rPr lang="en-US" dirty="0" smtClean="0">
                <a:solidFill>
                  <a:prstClr val="black"/>
                </a:solidFill>
              </a:rPr>
              <a:t>.</a:t>
            </a:r>
            <a:endParaRPr lang="en-US" dirty="0">
              <a:solidFill>
                <a:prstClr val="black"/>
              </a:solidFill>
            </a:endParaRPr>
          </a:p>
        </p:txBody>
      </p:sp>
      <p:sp>
        <p:nvSpPr>
          <p:cNvPr id="10" name="Rectangle 9"/>
          <p:cNvSpPr/>
          <p:nvPr/>
        </p:nvSpPr>
        <p:spPr>
          <a:xfrm>
            <a:off x="2209800" y="4800599"/>
            <a:ext cx="1524000" cy="2651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1" name="Straight Connector 10"/>
          <p:cNvCxnSpPr>
            <a:stCxn id="10" idx="3"/>
            <a:endCxn id="15" idx="1"/>
          </p:cNvCxnSpPr>
          <p:nvPr/>
        </p:nvCxnSpPr>
        <p:spPr>
          <a:xfrm flipV="1">
            <a:off x="3733800" y="4172963"/>
            <a:ext cx="1114425" cy="76019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76800" y="5334000"/>
            <a:ext cx="3200400" cy="646331"/>
          </a:xfrm>
          <a:prstGeom prst="rect">
            <a:avLst/>
          </a:prstGeom>
          <a:noFill/>
          <a:ln w="25400">
            <a:solidFill>
              <a:srgbClr val="FF0000"/>
            </a:solidFill>
          </a:ln>
        </p:spPr>
        <p:txBody>
          <a:bodyPr wrap="square" rtlCol="0">
            <a:spAutoFit/>
          </a:bodyPr>
          <a:lstStyle/>
          <a:p>
            <a:r>
              <a:rPr lang="en-US" dirty="0" smtClean="0">
                <a:solidFill>
                  <a:prstClr val="black"/>
                </a:solidFill>
              </a:rPr>
              <a:t>Veteran Affairs IDs do not expire.</a:t>
            </a:r>
            <a:endParaRPr lang="en-US" dirty="0">
              <a:solidFill>
                <a:prstClr val="black"/>
              </a:solidFill>
            </a:endParaRPr>
          </a:p>
        </p:txBody>
      </p:sp>
      <p:sp>
        <p:nvSpPr>
          <p:cNvPr id="13" name="Rectangle 12"/>
          <p:cNvSpPr/>
          <p:nvPr/>
        </p:nvSpPr>
        <p:spPr>
          <a:xfrm>
            <a:off x="2667000" y="3505200"/>
            <a:ext cx="11430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4" name="Straight Connector 13"/>
          <p:cNvCxnSpPr>
            <a:endCxn id="9" idx="1"/>
          </p:cNvCxnSpPr>
          <p:nvPr/>
        </p:nvCxnSpPr>
        <p:spPr>
          <a:xfrm flipV="1">
            <a:off x="3810000" y="2595265"/>
            <a:ext cx="1038225" cy="9099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48225" y="3157300"/>
            <a:ext cx="3409950" cy="2031325"/>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Name</a:t>
            </a:r>
            <a:r>
              <a:rPr lang="en-US" dirty="0" smtClean="0">
                <a:solidFill>
                  <a:prstClr val="black"/>
                </a:solidFill>
              </a:rPr>
              <a:t>: If the voter’s name appears on the list of registered voters in the precinct, but does not match exactly  to the ID provided, a “Substantially Similar Name Affidavit” must be completed by the voter.</a:t>
            </a:r>
            <a:endParaRPr lang="en-US" dirty="0">
              <a:solidFill>
                <a:prstClr val="black"/>
              </a:solidFill>
            </a:endParaRPr>
          </a:p>
        </p:txBody>
      </p:sp>
    </p:spTree>
    <p:extLst>
      <p:ext uri="{BB962C8B-B14F-4D97-AF65-F5344CB8AC3E}">
        <p14:creationId xmlns:p14="http://schemas.microsoft.com/office/powerpoint/2010/main" val="4499826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51</a:t>
            </a:fld>
            <a:endParaRPr lang="en-US"/>
          </a:p>
        </p:txBody>
      </p:sp>
      <p:sp>
        <p:nvSpPr>
          <p:cNvPr id="7" name="Title 1"/>
          <p:cNvSpPr>
            <a:spLocks noGrp="1"/>
          </p:cNvSpPr>
          <p:nvPr>
            <p:ph type="title"/>
          </p:nvPr>
        </p:nvSpPr>
        <p:spPr>
          <a:xfrm>
            <a:off x="457200" y="1066800"/>
            <a:ext cx="8229600" cy="1143000"/>
          </a:xfrm>
        </p:spPr>
        <p:txBody>
          <a:bodyPr>
            <a:normAutofit fontScale="90000"/>
          </a:bodyPr>
          <a:lstStyle/>
          <a:p>
            <a:pPr algn="ctr"/>
            <a:r>
              <a:rPr lang="en-US" dirty="0" smtClean="0"/>
              <a:t>Veteran Health Identification Card (</a:t>
            </a:r>
            <a:r>
              <a:rPr lang="en-US" dirty="0" err="1" smtClean="0"/>
              <a:t>VHIC</a:t>
            </a:r>
            <a:r>
              <a:rPr lang="en-US" dirty="0" smtClean="0"/>
              <a:t>)</a:t>
            </a:r>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971800"/>
            <a:ext cx="409073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448300" y="2181820"/>
            <a:ext cx="2971800" cy="923330"/>
          </a:xfrm>
          <a:prstGeom prst="rect">
            <a:avLst/>
          </a:prstGeom>
          <a:noFill/>
          <a:ln w="25400">
            <a:solidFill>
              <a:srgbClr val="FF0000"/>
            </a:solidFill>
          </a:ln>
        </p:spPr>
        <p:txBody>
          <a:bodyPr wrap="square" rtlCol="0">
            <a:spAutoFit/>
          </a:bodyPr>
          <a:lstStyle/>
          <a:p>
            <a:r>
              <a:rPr lang="en-US" u="sng" dirty="0" smtClean="0">
                <a:solidFill>
                  <a:prstClr val="black"/>
                </a:solidFill>
              </a:rPr>
              <a:t>Photograph</a:t>
            </a:r>
            <a:r>
              <a:rPr lang="en-US" dirty="0">
                <a:solidFill>
                  <a:prstClr val="black"/>
                </a:solidFill>
              </a:rPr>
              <a:t>: This ID must contain a photograph of the voter</a:t>
            </a:r>
            <a:r>
              <a:rPr lang="en-US" dirty="0" smtClean="0">
                <a:solidFill>
                  <a:prstClr val="black"/>
                </a:solidFill>
              </a:rPr>
              <a:t>.</a:t>
            </a:r>
            <a:endParaRPr lang="en-US" dirty="0">
              <a:solidFill>
                <a:prstClr val="black"/>
              </a:solidFill>
            </a:endParaRPr>
          </a:p>
        </p:txBody>
      </p:sp>
      <p:sp>
        <p:nvSpPr>
          <p:cNvPr id="10" name="TextBox 9"/>
          <p:cNvSpPr txBox="1"/>
          <p:nvPr/>
        </p:nvSpPr>
        <p:spPr>
          <a:xfrm>
            <a:off x="5029200" y="3323750"/>
            <a:ext cx="3409950" cy="2031325"/>
          </a:xfrm>
          <a:prstGeom prst="rect">
            <a:avLst/>
          </a:prstGeom>
          <a:noFill/>
          <a:ln w="25400">
            <a:solidFill>
              <a:srgbClr val="FF0000"/>
            </a:solidFill>
          </a:ln>
        </p:spPr>
        <p:txBody>
          <a:bodyPr wrap="square" rtlCol="0">
            <a:spAutoFit/>
          </a:bodyPr>
          <a:lstStyle/>
          <a:p>
            <a:pPr algn="just"/>
            <a:r>
              <a:rPr lang="en-US" u="sng" dirty="0" smtClean="0">
                <a:solidFill>
                  <a:prstClr val="black"/>
                </a:solidFill>
              </a:rPr>
              <a:t>Name</a:t>
            </a:r>
            <a:r>
              <a:rPr lang="en-US" dirty="0" smtClean="0">
                <a:solidFill>
                  <a:prstClr val="black"/>
                </a:solidFill>
              </a:rPr>
              <a:t>: If the voter’s name appears on the list of registered voters in the precinct, but does not match exactly  to the ID provided, a “Substantially Similar Name Affidavit” must be completed by the voter.</a:t>
            </a:r>
            <a:endParaRPr lang="en-US" dirty="0">
              <a:solidFill>
                <a:prstClr val="black"/>
              </a:solidFill>
            </a:endParaRPr>
          </a:p>
        </p:txBody>
      </p:sp>
      <p:sp>
        <p:nvSpPr>
          <p:cNvPr id="11" name="Rectangle 10"/>
          <p:cNvSpPr/>
          <p:nvPr/>
        </p:nvSpPr>
        <p:spPr>
          <a:xfrm>
            <a:off x="3048000" y="3143250"/>
            <a:ext cx="1219200" cy="12763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533400" y="4933155"/>
            <a:ext cx="1447800" cy="1722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Connector 12"/>
          <p:cNvCxnSpPr>
            <a:endCxn id="9" idx="1"/>
          </p:cNvCxnSpPr>
          <p:nvPr/>
        </p:nvCxnSpPr>
        <p:spPr>
          <a:xfrm flipV="1">
            <a:off x="4267200" y="2643485"/>
            <a:ext cx="1181100" cy="12427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2" idx="3"/>
            <a:endCxn id="10" idx="1"/>
          </p:cNvCxnSpPr>
          <p:nvPr/>
        </p:nvCxnSpPr>
        <p:spPr>
          <a:xfrm flipV="1">
            <a:off x="1981200" y="4339413"/>
            <a:ext cx="3048000" cy="67986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72000" y="5562600"/>
            <a:ext cx="3200400" cy="646331"/>
          </a:xfrm>
          <a:prstGeom prst="rect">
            <a:avLst/>
          </a:prstGeom>
          <a:noFill/>
          <a:ln w="25400">
            <a:solidFill>
              <a:srgbClr val="FF0000"/>
            </a:solidFill>
          </a:ln>
        </p:spPr>
        <p:txBody>
          <a:bodyPr wrap="square" rtlCol="0">
            <a:spAutoFit/>
          </a:bodyPr>
          <a:lstStyle/>
          <a:p>
            <a:r>
              <a:rPr lang="en-US" dirty="0" err="1" smtClean="0">
                <a:solidFill>
                  <a:prstClr val="black"/>
                </a:solidFill>
              </a:rPr>
              <a:t>VHICs</a:t>
            </a:r>
            <a:r>
              <a:rPr lang="en-US" dirty="0" smtClean="0">
                <a:solidFill>
                  <a:prstClr val="black"/>
                </a:solidFill>
              </a:rPr>
              <a:t> may or may not have an expiration date.</a:t>
            </a:r>
            <a:endParaRPr lang="en-US" dirty="0">
              <a:solidFill>
                <a:prstClr val="black"/>
              </a:solidFill>
            </a:endParaRPr>
          </a:p>
        </p:txBody>
      </p:sp>
    </p:spTree>
    <p:extLst>
      <p:ext uri="{BB962C8B-B14F-4D97-AF65-F5344CB8AC3E}">
        <p14:creationId xmlns:p14="http://schemas.microsoft.com/office/powerpoint/2010/main" val="25744469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52</a:t>
            </a:fld>
            <a:endParaRPr lang="en-US"/>
          </a:p>
        </p:txBody>
      </p:sp>
      <p:sp>
        <p:nvSpPr>
          <p:cNvPr id="7" name="Title 1"/>
          <p:cNvSpPr>
            <a:spLocks noGrp="1"/>
          </p:cNvSpPr>
          <p:nvPr>
            <p:ph type="title"/>
          </p:nvPr>
        </p:nvSpPr>
        <p:spPr>
          <a:xfrm>
            <a:off x="457200" y="914400"/>
            <a:ext cx="8229600" cy="838200"/>
          </a:xfrm>
        </p:spPr>
        <p:txBody>
          <a:bodyPr/>
          <a:lstStyle/>
          <a:p>
            <a:r>
              <a:rPr lang="en-US" dirty="0" smtClean="0"/>
              <a:t>U.S. Certificate of Citizenship</a:t>
            </a:r>
            <a:endParaRPr lang="en-US" dirty="0"/>
          </a:p>
        </p:txBody>
      </p:sp>
      <p:pic>
        <p:nvPicPr>
          <p:cNvPr id="8"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12600" t="4908" r="11108" b="22486"/>
          <a:stretch/>
        </p:blipFill>
        <p:spPr>
          <a:xfrm>
            <a:off x="228600" y="1905000"/>
            <a:ext cx="5638800" cy="4353205"/>
          </a:xfrm>
        </p:spPr>
      </p:pic>
      <p:sp>
        <p:nvSpPr>
          <p:cNvPr id="9" name="TextBox 8"/>
          <p:cNvSpPr txBox="1"/>
          <p:nvPr/>
        </p:nvSpPr>
        <p:spPr>
          <a:xfrm>
            <a:off x="6019800" y="2105025"/>
            <a:ext cx="2714625" cy="923330"/>
          </a:xfrm>
          <a:prstGeom prst="rect">
            <a:avLst/>
          </a:prstGeom>
          <a:noFill/>
        </p:spPr>
        <p:txBody>
          <a:bodyPr wrap="square" rtlCol="0">
            <a:spAutoFit/>
          </a:bodyPr>
          <a:lstStyle/>
          <a:p>
            <a:r>
              <a:rPr lang="en-US" dirty="0" smtClean="0">
                <a:solidFill>
                  <a:srgbClr val="FF0000"/>
                </a:solidFill>
              </a:rPr>
              <a:t>REMEMBER – Certificates of Citizenship do not expire.</a:t>
            </a:r>
            <a:endParaRPr lang="en-US" dirty="0">
              <a:solidFill>
                <a:srgbClr val="FF0000"/>
              </a:solidFill>
            </a:endParaRPr>
          </a:p>
        </p:txBody>
      </p:sp>
    </p:spTree>
    <p:extLst>
      <p:ext uri="{BB962C8B-B14F-4D97-AF65-F5344CB8AC3E}">
        <p14:creationId xmlns:p14="http://schemas.microsoft.com/office/powerpoint/2010/main" val="7702695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53</a:t>
            </a:fld>
            <a:endParaRPr lang="en-US"/>
          </a:p>
        </p:txBody>
      </p:sp>
      <p:sp>
        <p:nvSpPr>
          <p:cNvPr id="7" name="Title 1"/>
          <p:cNvSpPr>
            <a:spLocks noGrp="1"/>
          </p:cNvSpPr>
          <p:nvPr>
            <p:ph type="title"/>
          </p:nvPr>
        </p:nvSpPr>
        <p:spPr>
          <a:xfrm>
            <a:off x="457200" y="914400"/>
            <a:ext cx="8229600" cy="990600"/>
          </a:xfrm>
        </p:spPr>
        <p:txBody>
          <a:bodyPr/>
          <a:lstStyle/>
          <a:p>
            <a:r>
              <a:rPr lang="en-US" dirty="0" smtClean="0"/>
              <a:t>U.S. Certificate of Naturalization</a:t>
            </a:r>
            <a:endParaRPr lang="en-US" dirty="0"/>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5410200" cy="422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19800" y="2105025"/>
            <a:ext cx="2714625" cy="923330"/>
          </a:xfrm>
          <a:prstGeom prst="rect">
            <a:avLst/>
          </a:prstGeom>
          <a:noFill/>
        </p:spPr>
        <p:txBody>
          <a:bodyPr wrap="square" rtlCol="0">
            <a:spAutoFit/>
          </a:bodyPr>
          <a:lstStyle/>
          <a:p>
            <a:r>
              <a:rPr lang="en-US" dirty="0" smtClean="0">
                <a:solidFill>
                  <a:srgbClr val="FF0000"/>
                </a:solidFill>
              </a:rPr>
              <a:t>REMEMBER – Certificates of Naturalization do not expire.</a:t>
            </a:r>
            <a:endParaRPr lang="en-US" dirty="0">
              <a:solidFill>
                <a:srgbClr val="FF0000"/>
              </a:solidFill>
            </a:endParaRPr>
          </a:p>
        </p:txBody>
      </p:sp>
    </p:spTree>
    <p:extLst>
      <p:ext uri="{BB962C8B-B14F-4D97-AF65-F5344CB8AC3E}">
        <p14:creationId xmlns:p14="http://schemas.microsoft.com/office/powerpoint/2010/main" val="14674663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dirty="0"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54</a:t>
            </a:fld>
            <a:endParaRPr lang="en-US"/>
          </a:p>
        </p:txBody>
      </p:sp>
      <p:sp>
        <p:nvSpPr>
          <p:cNvPr id="7" name="Title 1"/>
          <p:cNvSpPr>
            <a:spLocks noGrp="1"/>
          </p:cNvSpPr>
          <p:nvPr>
            <p:ph type="title"/>
          </p:nvPr>
        </p:nvSpPr>
        <p:spPr>
          <a:xfrm>
            <a:off x="457200" y="914400"/>
            <a:ext cx="8229600" cy="990600"/>
          </a:xfrm>
        </p:spPr>
        <p:txBody>
          <a:bodyPr/>
          <a:lstStyle/>
          <a:p>
            <a:pPr algn="ctr"/>
            <a:r>
              <a:rPr lang="en-US" dirty="0" smtClean="0"/>
              <a:t>U.S. Passport</a:t>
            </a:r>
            <a:endParaRPr lang="en-US" dirty="0"/>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481" y="2971800"/>
            <a:ext cx="4011869" cy="231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p:txBody>
          <a:bodyPr/>
          <a:lstStyle/>
          <a:p>
            <a:endParaRPr lang="en-US" dirty="0" smtClean="0"/>
          </a:p>
          <a:p>
            <a:endParaRPr lang="en-US" dirty="0"/>
          </a:p>
        </p:txBody>
      </p:sp>
      <p:pic>
        <p:nvPicPr>
          <p:cNvPr id="1026" name="Picture 2" descr="cid:image002.png@01CE8C78.39382CB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543" y="2324670"/>
            <a:ext cx="4186485"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3578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55</a:t>
            </a:fld>
            <a:endParaRPr lang="en-US"/>
          </a:p>
        </p:txBody>
      </p:sp>
      <p:sp>
        <p:nvSpPr>
          <p:cNvPr id="8" name="Content Placeholder 2"/>
          <p:cNvSpPr>
            <a:spLocks noGrp="1"/>
          </p:cNvSpPr>
          <p:nvPr>
            <p:ph idx="1"/>
          </p:nvPr>
        </p:nvSpPr>
        <p:spPr>
          <a:xfrm>
            <a:off x="5181600" y="2057400"/>
            <a:ext cx="3505200" cy="3886200"/>
          </a:xfrm>
        </p:spPr>
        <p:txBody>
          <a:bodyPr>
            <a:normAutofit fontScale="92500"/>
          </a:bodyPr>
          <a:lstStyle/>
          <a:p>
            <a:r>
              <a:rPr lang="en-US" dirty="0" smtClean="0"/>
              <a:t>Allows entry from Canada</a:t>
            </a:r>
            <a:r>
              <a:rPr lang="en-US" dirty="0"/>
              <a:t>, Mexico, the Caribbean, and Bermuda at land border crossings or sea </a:t>
            </a:r>
            <a:r>
              <a:rPr lang="en-US" dirty="0" smtClean="0"/>
              <a:t>ports-of-entry. </a:t>
            </a:r>
          </a:p>
          <a:p>
            <a:r>
              <a:rPr lang="en-US" dirty="0" smtClean="0"/>
              <a:t>Wallet Size.</a:t>
            </a:r>
            <a:endParaRPr lang="en-US" dirty="0"/>
          </a:p>
        </p:txBody>
      </p:sp>
      <p:sp>
        <p:nvSpPr>
          <p:cNvPr id="10" name="Title 1"/>
          <p:cNvSpPr txBox="1">
            <a:spLocks/>
          </p:cNvSpPr>
          <p:nvPr/>
        </p:nvSpPr>
        <p:spPr>
          <a:xfrm>
            <a:off x="609600" y="762000"/>
            <a:ext cx="8229600" cy="9144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4400" kern="1200">
                <a:solidFill>
                  <a:srgbClr val="26429A"/>
                </a:solidFill>
                <a:latin typeface="+mj-lt"/>
                <a:ea typeface="+mj-ea"/>
                <a:cs typeface="+mj-cs"/>
              </a:defRPr>
            </a:lvl1pPr>
          </a:lstStyle>
          <a:p>
            <a:pPr algn="ctr"/>
            <a:r>
              <a:rPr lang="en-US" dirty="0" smtClean="0"/>
              <a:t>U.S. Passport Card</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4" y="1695450"/>
            <a:ext cx="3581400" cy="2263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375" t="4197" r="2903" b="3888"/>
          <a:stretch/>
        </p:blipFill>
        <p:spPr bwMode="auto">
          <a:xfrm>
            <a:off x="1247774" y="4101582"/>
            <a:ext cx="3495674" cy="2132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2590800"/>
            <a:ext cx="762000" cy="369332"/>
          </a:xfrm>
          <a:prstGeom prst="rect">
            <a:avLst/>
          </a:prstGeom>
          <a:noFill/>
        </p:spPr>
        <p:txBody>
          <a:bodyPr wrap="square" rtlCol="0">
            <a:spAutoFit/>
          </a:bodyPr>
          <a:lstStyle/>
          <a:p>
            <a:r>
              <a:rPr lang="en-US" dirty="0" smtClean="0"/>
              <a:t>Front</a:t>
            </a:r>
            <a:endParaRPr lang="en-US" dirty="0"/>
          </a:p>
        </p:txBody>
      </p:sp>
      <p:sp>
        <p:nvSpPr>
          <p:cNvPr id="12" name="TextBox 11"/>
          <p:cNvSpPr txBox="1"/>
          <p:nvPr/>
        </p:nvSpPr>
        <p:spPr>
          <a:xfrm>
            <a:off x="219075" y="4983146"/>
            <a:ext cx="762000" cy="369332"/>
          </a:xfrm>
          <a:prstGeom prst="rect">
            <a:avLst/>
          </a:prstGeom>
          <a:noFill/>
        </p:spPr>
        <p:txBody>
          <a:bodyPr wrap="square" rtlCol="0">
            <a:spAutoFit/>
          </a:bodyPr>
          <a:lstStyle/>
          <a:p>
            <a:r>
              <a:rPr lang="en-US" dirty="0" smtClean="0"/>
              <a:t>Back</a:t>
            </a:r>
            <a:endParaRPr lang="en-US" dirty="0"/>
          </a:p>
        </p:txBody>
      </p:sp>
    </p:spTree>
    <p:extLst>
      <p:ext uri="{BB962C8B-B14F-4D97-AF65-F5344CB8AC3E}">
        <p14:creationId xmlns:p14="http://schemas.microsoft.com/office/powerpoint/2010/main" val="12324538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56</a:t>
            </a:fld>
            <a:endParaRPr lang="en-US"/>
          </a:p>
        </p:txBody>
      </p:sp>
      <p:sp>
        <p:nvSpPr>
          <p:cNvPr id="7" name="Content Placeholder 2"/>
          <p:cNvSpPr>
            <a:spLocks noGrp="1"/>
          </p:cNvSpPr>
          <p:nvPr>
            <p:ph idx="1"/>
          </p:nvPr>
        </p:nvSpPr>
        <p:spPr>
          <a:xfrm>
            <a:off x="228600" y="1600200"/>
            <a:ext cx="8610600" cy="1219200"/>
          </a:xfrm>
        </p:spPr>
        <p:txBody>
          <a:bodyPr>
            <a:normAutofit fontScale="77500" lnSpcReduction="20000"/>
          </a:bodyPr>
          <a:lstStyle/>
          <a:p>
            <a:pPr marL="0" indent="0" algn="just">
              <a:buNone/>
            </a:pPr>
            <a:r>
              <a:rPr lang="en-US" dirty="0" smtClean="0"/>
              <a:t>If a voter has applied for and received a permanent exemption to the photo ID requirement, they will provide a voter registration certificate with an (E) notation.</a:t>
            </a:r>
            <a:endParaRPr lang="en-US" dirty="0"/>
          </a:p>
        </p:txBody>
      </p:sp>
      <p:sp>
        <p:nvSpPr>
          <p:cNvPr id="9" name="TextBox 8"/>
          <p:cNvSpPr txBox="1"/>
          <p:nvPr/>
        </p:nvSpPr>
        <p:spPr>
          <a:xfrm>
            <a:off x="5991224" y="3276600"/>
            <a:ext cx="1781175" cy="2286000"/>
          </a:xfrm>
          <a:prstGeom prst="rect">
            <a:avLst/>
          </a:prstGeom>
          <a:noFill/>
          <a:ln>
            <a:solidFill>
              <a:schemeClr val="tx1"/>
            </a:solidFill>
          </a:ln>
        </p:spPr>
        <p:txBody>
          <a:bodyPr wrap="square" rtlCol="0">
            <a:spAutoFit/>
          </a:bodyPr>
          <a:lstStyle/>
          <a:p>
            <a:r>
              <a:rPr lang="en-US" b="1" dirty="0" smtClean="0">
                <a:solidFill>
                  <a:prstClr val="black"/>
                </a:solidFill>
              </a:rPr>
              <a:t>NOTE</a:t>
            </a:r>
            <a:r>
              <a:rPr lang="en-US" dirty="0" smtClean="0">
                <a:solidFill>
                  <a:prstClr val="black"/>
                </a:solidFill>
              </a:rPr>
              <a:t>: Designation of (E) next to VUID Number. </a:t>
            </a:r>
          </a:p>
          <a:p>
            <a:endParaRPr lang="en-US" dirty="0">
              <a:solidFill>
                <a:prstClr val="black"/>
              </a:solidFill>
            </a:endParaRPr>
          </a:p>
          <a:p>
            <a:r>
              <a:rPr lang="en-US" dirty="0" smtClean="0">
                <a:solidFill>
                  <a:prstClr val="black"/>
                </a:solidFill>
              </a:rPr>
              <a:t>Example:  </a:t>
            </a:r>
            <a:r>
              <a:rPr lang="en-US" b="1" dirty="0" smtClean="0">
                <a:solidFill>
                  <a:prstClr val="black"/>
                </a:solidFill>
              </a:rPr>
              <a:t>1197099876 (E).</a:t>
            </a:r>
            <a:endParaRPr lang="en-US" b="1" dirty="0">
              <a:solidFill>
                <a:prstClr val="black"/>
              </a:solidFill>
            </a:endParaRPr>
          </a:p>
        </p:txBody>
      </p:sp>
      <p:sp>
        <p:nvSpPr>
          <p:cNvPr id="11" name="Title 1"/>
          <p:cNvSpPr>
            <a:spLocks noGrp="1"/>
          </p:cNvSpPr>
          <p:nvPr>
            <p:ph type="title"/>
          </p:nvPr>
        </p:nvSpPr>
        <p:spPr>
          <a:xfrm>
            <a:off x="457200" y="914400"/>
            <a:ext cx="8229600" cy="762000"/>
          </a:xfrm>
        </p:spPr>
        <p:txBody>
          <a:bodyPr/>
          <a:lstStyle/>
          <a:p>
            <a:pPr algn="ctr"/>
            <a:r>
              <a:rPr lang="en-US" dirty="0" smtClean="0"/>
              <a:t>Permanent Exemption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2895600"/>
            <a:ext cx="4619625" cy="346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a:endCxn id="9" idx="1"/>
          </p:cNvCxnSpPr>
          <p:nvPr/>
        </p:nvCxnSpPr>
        <p:spPr>
          <a:xfrm flipV="1">
            <a:off x="1143000" y="4419600"/>
            <a:ext cx="4848224" cy="2064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6480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Permanent Exemption</a:t>
            </a:r>
          </a:p>
        </p:txBody>
      </p:sp>
      <p:sp>
        <p:nvSpPr>
          <p:cNvPr id="3" name="Content Placeholder 2"/>
          <p:cNvSpPr>
            <a:spLocks noGrp="1"/>
          </p:cNvSpPr>
          <p:nvPr>
            <p:ph idx="1"/>
          </p:nvPr>
        </p:nvSpPr>
        <p:spPr/>
        <p:txBody>
          <a:bodyPr/>
          <a:lstStyle/>
          <a:p>
            <a:pPr algn="just"/>
            <a:r>
              <a:rPr lang="en-US" dirty="0" smtClean="0"/>
              <a:t>If the voter has a permanent exemption, and they present their voter registration certificate with the (E) next to the VUID, they do not need to also complete a Reasonable Impediment Declaration. </a:t>
            </a:r>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57</a:t>
            </a:fld>
            <a:endParaRPr lang="en-US"/>
          </a:p>
        </p:txBody>
      </p:sp>
    </p:spTree>
    <p:extLst>
      <p:ext uri="{BB962C8B-B14F-4D97-AF65-F5344CB8AC3E}">
        <p14:creationId xmlns:p14="http://schemas.microsoft.com/office/powerpoint/2010/main" val="8155640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endParaRPr lang="en-US" dirty="0" smtClean="0"/>
          </a:p>
          <a:p>
            <a:pPr algn="ctr"/>
            <a:endParaRPr lang="en-US" dirty="0"/>
          </a:p>
          <a:p>
            <a:pPr marL="0" indent="0" algn="ctr">
              <a:buNone/>
            </a:pPr>
            <a:r>
              <a:rPr lang="en-US" sz="4800" dirty="0"/>
              <a:t>L</a:t>
            </a:r>
            <a:r>
              <a:rPr lang="en-US" sz="4800" dirty="0" smtClean="0"/>
              <a:t>ist B – Supporting Forms of ID</a:t>
            </a:r>
            <a:endParaRPr lang="en-US" sz="4800"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58</a:t>
            </a:fld>
            <a:endParaRPr lang="en-US"/>
          </a:p>
        </p:txBody>
      </p:sp>
    </p:spTree>
    <p:extLst>
      <p:ext uri="{BB962C8B-B14F-4D97-AF65-F5344CB8AC3E}">
        <p14:creationId xmlns:p14="http://schemas.microsoft.com/office/powerpoint/2010/main" val="25177533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Valid Voter Registration Certificate</a:t>
            </a:r>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59</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193" y="1981200"/>
            <a:ext cx="5281613" cy="395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971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87"/>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6</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553721" y="-55197"/>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1447800" y="1353234"/>
            <a:ext cx="6248400" cy="646331"/>
          </a:xfrm>
          <a:prstGeom prst="rect">
            <a:avLst/>
          </a:prstGeom>
          <a:noFill/>
        </p:spPr>
        <p:txBody>
          <a:bodyPr wrap="square" rtlCol="0">
            <a:spAutoFit/>
          </a:bodyPr>
          <a:lstStyle/>
          <a:p>
            <a:pPr algn="ctr"/>
            <a:r>
              <a:rPr lang="en-US" sz="3600" b="1" dirty="0">
                <a:solidFill>
                  <a:srgbClr val="002060"/>
                </a:solidFill>
              </a:rPr>
              <a:t>Qualifications </a:t>
            </a:r>
            <a:r>
              <a:rPr lang="en-US" sz="3600" b="1" dirty="0" smtClean="0">
                <a:solidFill>
                  <a:srgbClr val="002060"/>
                </a:solidFill>
              </a:rPr>
              <a:t>Questions</a:t>
            </a:r>
            <a:endParaRPr lang="en-US" sz="3600" b="1" dirty="0">
              <a:solidFill>
                <a:srgbClr val="00206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 y="1903959"/>
            <a:ext cx="8460242" cy="4524315"/>
          </a:xfrm>
          <a:prstGeom prst="rect">
            <a:avLst/>
          </a:prstGeom>
          <a:noFill/>
        </p:spPr>
        <p:txBody>
          <a:bodyPr wrap="square" rtlCol="0">
            <a:spAutoFit/>
          </a:bodyPr>
          <a:lstStyle/>
          <a:p>
            <a:r>
              <a:rPr lang="en-US" sz="2400" b="1" dirty="0" smtClean="0">
                <a:solidFill>
                  <a:srgbClr val="002060"/>
                </a:solidFill>
              </a:rPr>
              <a:t>Q:  </a:t>
            </a:r>
            <a:r>
              <a:rPr lang="en-US" sz="2400" dirty="0" smtClean="0">
                <a:solidFill>
                  <a:srgbClr val="002060"/>
                </a:solidFill>
              </a:rPr>
              <a:t>Does a poll watcher need to live within the election precinct in</a:t>
            </a:r>
            <a:br>
              <a:rPr lang="en-US" sz="2400" dirty="0" smtClean="0">
                <a:solidFill>
                  <a:srgbClr val="002060"/>
                </a:solidFill>
              </a:rPr>
            </a:br>
            <a:r>
              <a:rPr lang="en-US" sz="2400" dirty="0" smtClean="0">
                <a:solidFill>
                  <a:srgbClr val="002060"/>
                </a:solidFill>
              </a:rPr>
              <a:t>      which they are serving?</a:t>
            </a:r>
            <a:endParaRPr lang="en-US" sz="2400" b="1" dirty="0" smtClean="0">
              <a:solidFill>
                <a:srgbClr val="002060"/>
              </a:solidFill>
            </a:endParaRPr>
          </a:p>
          <a:p>
            <a:r>
              <a:rPr lang="en-US" sz="2400" b="1" dirty="0" smtClean="0">
                <a:solidFill>
                  <a:srgbClr val="C00000"/>
                </a:solidFill>
              </a:rPr>
              <a:t>A:  NO</a:t>
            </a:r>
          </a:p>
          <a:p>
            <a:r>
              <a:rPr lang="en-US" sz="2400" b="1" dirty="0" smtClean="0">
                <a:solidFill>
                  <a:srgbClr val="002060"/>
                </a:solidFill>
              </a:rPr>
              <a:t>Q:  </a:t>
            </a:r>
            <a:r>
              <a:rPr lang="en-US" sz="2400" dirty="0" smtClean="0">
                <a:solidFill>
                  <a:srgbClr val="002060"/>
                </a:solidFill>
              </a:rPr>
              <a:t>Can a person serve as a watcher if they are a candidate?</a:t>
            </a:r>
          </a:p>
          <a:p>
            <a:r>
              <a:rPr lang="en-US" sz="2400" b="1" dirty="0">
                <a:solidFill>
                  <a:srgbClr val="C00000"/>
                </a:solidFill>
              </a:rPr>
              <a:t>A:  NO</a:t>
            </a:r>
          </a:p>
          <a:p>
            <a:r>
              <a:rPr lang="en-US" sz="2400" b="1" dirty="0" smtClean="0">
                <a:solidFill>
                  <a:srgbClr val="002060"/>
                </a:solidFill>
              </a:rPr>
              <a:t>Q:  </a:t>
            </a:r>
            <a:r>
              <a:rPr lang="en-US" sz="2400" dirty="0" smtClean="0">
                <a:solidFill>
                  <a:srgbClr val="002060"/>
                </a:solidFill>
              </a:rPr>
              <a:t>Are elected public officials allowed to serve as watchers?</a:t>
            </a:r>
          </a:p>
          <a:p>
            <a:r>
              <a:rPr lang="en-US" sz="2400" b="1" dirty="0">
                <a:solidFill>
                  <a:srgbClr val="C00000"/>
                </a:solidFill>
              </a:rPr>
              <a:t>A:  NO</a:t>
            </a:r>
          </a:p>
          <a:p>
            <a:r>
              <a:rPr lang="en-US" sz="2400" b="1" dirty="0" smtClean="0">
                <a:solidFill>
                  <a:srgbClr val="002060"/>
                </a:solidFill>
              </a:rPr>
              <a:t>Q:  </a:t>
            </a:r>
            <a:r>
              <a:rPr lang="en-US" sz="2400" dirty="0" smtClean="0">
                <a:solidFill>
                  <a:srgbClr val="002060"/>
                </a:solidFill>
              </a:rPr>
              <a:t>Can officers of a political party serve?</a:t>
            </a:r>
          </a:p>
          <a:p>
            <a:r>
              <a:rPr lang="en-US" sz="2400" b="1" dirty="0" smtClean="0">
                <a:solidFill>
                  <a:srgbClr val="C00000"/>
                </a:solidFill>
              </a:rPr>
              <a:t>A:  YES</a:t>
            </a:r>
          </a:p>
          <a:p>
            <a:r>
              <a:rPr lang="en-US" sz="2400" b="1" dirty="0" smtClean="0">
                <a:solidFill>
                  <a:srgbClr val="002060"/>
                </a:solidFill>
              </a:rPr>
              <a:t>Q:  </a:t>
            </a:r>
            <a:r>
              <a:rPr lang="en-US" sz="2400" dirty="0" smtClean="0">
                <a:solidFill>
                  <a:srgbClr val="002060"/>
                </a:solidFill>
              </a:rPr>
              <a:t>Can </a:t>
            </a:r>
            <a:r>
              <a:rPr lang="en-US" sz="2400" dirty="0">
                <a:solidFill>
                  <a:srgbClr val="002060"/>
                </a:solidFill>
              </a:rPr>
              <a:t>a </a:t>
            </a:r>
            <a:r>
              <a:rPr lang="en-US" sz="2400" dirty="0" smtClean="0">
                <a:solidFill>
                  <a:srgbClr val="002060"/>
                </a:solidFill>
              </a:rPr>
              <a:t>candidate’s  spouse or child serve as a watcher?</a:t>
            </a:r>
          </a:p>
          <a:p>
            <a:r>
              <a:rPr lang="en-US" sz="2400" b="1" dirty="0" smtClean="0">
                <a:solidFill>
                  <a:srgbClr val="C00000"/>
                </a:solidFill>
              </a:rPr>
              <a:t>A:  YES</a:t>
            </a:r>
          </a:p>
          <a:p>
            <a:endParaRPr lang="en-US" sz="2400" b="1" dirty="0">
              <a:solidFill>
                <a:srgbClr val="C00000"/>
              </a:solidFill>
            </a:endParaRPr>
          </a:p>
        </p:txBody>
      </p:sp>
    </p:spTree>
    <p:extLst>
      <p:ext uri="{BB962C8B-B14F-4D97-AF65-F5344CB8AC3E}">
        <p14:creationId xmlns:p14="http://schemas.microsoft.com/office/powerpoint/2010/main" val="22895282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838200"/>
            <a:ext cx="8915400" cy="1143000"/>
          </a:xfrm>
        </p:spPr>
        <p:txBody>
          <a:bodyPr>
            <a:normAutofit fontScale="90000"/>
          </a:bodyPr>
          <a:lstStyle/>
          <a:p>
            <a:pPr algn="ctr"/>
            <a:r>
              <a:rPr lang="en-US" dirty="0"/>
              <a:t>C</a:t>
            </a:r>
            <a:r>
              <a:rPr lang="en-US" dirty="0" smtClean="0"/>
              <a:t>ertified Birth Certificate (Must Be An Original)</a:t>
            </a:r>
            <a:r>
              <a:rPr lang="en-US" dirty="0"/>
              <a:t> </a:t>
            </a:r>
          </a:p>
        </p:txBody>
      </p:sp>
      <p:sp>
        <p:nvSpPr>
          <p:cNvPr id="3" name="Content Placeholder 2"/>
          <p:cNvSpPr>
            <a:spLocks noGrp="1"/>
          </p:cNvSpPr>
          <p:nvPr>
            <p:ph idx="1"/>
          </p:nvPr>
        </p:nvSpPr>
        <p:spPr>
          <a:xfrm>
            <a:off x="4114800" y="1981201"/>
            <a:ext cx="4572000" cy="4246696"/>
          </a:xfrm>
        </p:spPr>
        <p:txBody>
          <a:bodyPr>
            <a:normAutofit fontScale="77500" lnSpcReduction="20000"/>
          </a:bodyPr>
          <a:lstStyle/>
          <a:p>
            <a:r>
              <a:rPr lang="en-US" dirty="0" smtClean="0"/>
              <a:t>It may be from another state or country-does not have to be from Texas.</a:t>
            </a:r>
          </a:p>
          <a:p>
            <a:r>
              <a:rPr lang="en-US" dirty="0" smtClean="0"/>
              <a:t>It must not be a copy of a certified copy.</a:t>
            </a:r>
          </a:p>
          <a:p>
            <a:r>
              <a:rPr lang="en-US" dirty="0" smtClean="0"/>
              <a:t>If the </a:t>
            </a:r>
            <a:r>
              <a:rPr lang="en-US" dirty="0"/>
              <a:t>voter’s name appears on the list of registered voters in the precinct, but does not match exactly  to the ID provided, a “Substantially Similar Name Affidavit” must be completed by the voter.</a:t>
            </a:r>
          </a:p>
          <a:p>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60</a:t>
            </a:fld>
            <a:endParaRPr lang="en-US"/>
          </a:p>
        </p:txBody>
      </p:sp>
      <p:pic>
        <p:nvPicPr>
          <p:cNvPr id="1026" name="Picture 2" descr="http://traintest.dshs.state.tx.us/packages/test/ftp/DSHS_All/kidney/_img/example-birth-certific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2144592"/>
            <a:ext cx="3763984" cy="357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4516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Copy </a:t>
            </a:r>
            <a:r>
              <a:rPr lang="en-US" dirty="0"/>
              <a:t>of or </a:t>
            </a:r>
            <a:r>
              <a:rPr lang="en-US" dirty="0" smtClean="0"/>
              <a:t>Original Current Utility Bill</a:t>
            </a:r>
            <a:endParaRPr lang="en-US" dirty="0"/>
          </a:p>
        </p:txBody>
      </p:sp>
      <p:sp>
        <p:nvSpPr>
          <p:cNvPr id="3" name="Content Placeholder 2"/>
          <p:cNvSpPr>
            <a:spLocks noGrp="1"/>
          </p:cNvSpPr>
          <p:nvPr>
            <p:ph idx="1"/>
          </p:nvPr>
        </p:nvSpPr>
        <p:spPr>
          <a:xfrm>
            <a:off x="3505200" y="1905000"/>
            <a:ext cx="5181600" cy="4447638"/>
          </a:xfrm>
        </p:spPr>
        <p:txBody>
          <a:bodyPr>
            <a:normAutofit fontScale="62500" lnSpcReduction="20000"/>
          </a:bodyPr>
          <a:lstStyle/>
          <a:p>
            <a:r>
              <a:rPr lang="en-US" sz="3000" dirty="0" smtClean="0"/>
              <a:t>It may be a copy or printout.</a:t>
            </a:r>
          </a:p>
          <a:p>
            <a:r>
              <a:rPr lang="en-US" sz="3000" dirty="0" smtClean="0"/>
              <a:t>To be current, the utility bill must be the most recent version or at least dated within two (2) months of the date it is presented to an election official.</a:t>
            </a:r>
          </a:p>
          <a:p>
            <a:r>
              <a:rPr lang="en-US" sz="3000" dirty="0" smtClean="0"/>
              <a:t>The address on the utility bill </a:t>
            </a:r>
            <a:r>
              <a:rPr lang="en-US" sz="3000" u="sng" dirty="0" smtClean="0"/>
              <a:t>does not</a:t>
            </a:r>
            <a:r>
              <a:rPr lang="en-US" sz="3000" dirty="0" smtClean="0"/>
              <a:t> have to match the address on the list of registered voters.  However,  per §63.0011, the voter should be asked if the address on the list of registered voters is current. For example, “Do you still live on Main Street?”</a:t>
            </a:r>
          </a:p>
          <a:p>
            <a:r>
              <a:rPr lang="en-US" sz="3000" dirty="0" smtClean="0"/>
              <a:t>If </a:t>
            </a:r>
            <a:r>
              <a:rPr lang="en-US" sz="3000" dirty="0"/>
              <a:t>the voter’s name appears on the list of registered voters in the precinct, but does not match exactly  to the ID provided, a “Substantially Similar Name Affidavit” must be completed by the voter.</a:t>
            </a:r>
          </a:p>
          <a:p>
            <a:endParaRPr lang="en-US" sz="3300" dirty="0" smtClean="0"/>
          </a:p>
          <a:p>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61</a:t>
            </a:fld>
            <a:endParaRPr lang="en-US"/>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26305"/>
          <a:stretch/>
        </p:blipFill>
        <p:spPr>
          <a:xfrm>
            <a:off x="304800" y="2438400"/>
            <a:ext cx="3052456" cy="2911151"/>
          </a:xfrm>
          <a:prstGeom prst="rect">
            <a:avLst/>
          </a:prstGeom>
        </p:spPr>
      </p:pic>
    </p:spTree>
    <p:extLst>
      <p:ext uri="{BB962C8B-B14F-4D97-AF65-F5344CB8AC3E}">
        <p14:creationId xmlns:p14="http://schemas.microsoft.com/office/powerpoint/2010/main" val="4887998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Copy of or Original Bank </a:t>
            </a:r>
            <a:r>
              <a:rPr lang="en-US" dirty="0"/>
              <a:t>S</a:t>
            </a:r>
            <a:r>
              <a:rPr lang="en-US" dirty="0" smtClean="0"/>
              <a:t>tatement</a:t>
            </a:r>
            <a:endParaRPr lang="en-US" dirty="0"/>
          </a:p>
        </p:txBody>
      </p:sp>
      <p:sp>
        <p:nvSpPr>
          <p:cNvPr id="3" name="Content Placeholder 2"/>
          <p:cNvSpPr>
            <a:spLocks noGrp="1"/>
          </p:cNvSpPr>
          <p:nvPr>
            <p:ph idx="1"/>
          </p:nvPr>
        </p:nvSpPr>
        <p:spPr>
          <a:xfrm>
            <a:off x="3505200" y="2057400"/>
            <a:ext cx="5181600" cy="4114800"/>
          </a:xfrm>
        </p:spPr>
        <p:txBody>
          <a:bodyPr>
            <a:normAutofit fontScale="62500" lnSpcReduction="20000"/>
          </a:bodyPr>
          <a:lstStyle/>
          <a:p>
            <a:r>
              <a:rPr lang="en-US" dirty="0" smtClean="0"/>
              <a:t>It may be a copy or printout.</a:t>
            </a:r>
          </a:p>
          <a:p>
            <a:r>
              <a:rPr lang="en-US" dirty="0" smtClean="0"/>
              <a:t>The </a:t>
            </a:r>
            <a:r>
              <a:rPr lang="en-US" dirty="0"/>
              <a:t>address on the </a:t>
            </a:r>
            <a:r>
              <a:rPr lang="en-US" dirty="0" smtClean="0"/>
              <a:t>bank statement </a:t>
            </a:r>
            <a:r>
              <a:rPr lang="en-US" u="sng" dirty="0"/>
              <a:t>does not </a:t>
            </a:r>
            <a:r>
              <a:rPr lang="en-US" dirty="0"/>
              <a:t>have to match the address on the list of registered voters</a:t>
            </a:r>
            <a:r>
              <a:rPr lang="en-US" dirty="0" smtClean="0"/>
              <a:t>.  However</a:t>
            </a:r>
            <a:r>
              <a:rPr lang="en-US" dirty="0"/>
              <a:t>, per </a:t>
            </a:r>
            <a:r>
              <a:rPr lang="en-US" dirty="0" smtClean="0"/>
              <a:t>§63.0011</a:t>
            </a:r>
            <a:r>
              <a:rPr lang="en-US" dirty="0"/>
              <a:t>, the voter should be asked if the address on the list of registered voters is current. For example, “Do you still live on Main Street</a:t>
            </a:r>
            <a:r>
              <a:rPr lang="en-US" dirty="0" smtClean="0"/>
              <a:t>?”</a:t>
            </a:r>
          </a:p>
          <a:p>
            <a:r>
              <a:rPr lang="en-US" dirty="0" smtClean="0"/>
              <a:t>If the </a:t>
            </a:r>
            <a:r>
              <a:rPr lang="en-US" dirty="0"/>
              <a:t>voter’s name appears on the list of registered voters in the precinct, but does not match exactly  to the ID provided, a “Substantially Similar Name Affidavit” must be completed by the voter.</a:t>
            </a:r>
          </a:p>
          <a:p>
            <a:endParaRPr lang="en-US" dirty="0"/>
          </a:p>
          <a:p>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62</a:t>
            </a:fld>
            <a:endParaRPr lang="en-US"/>
          </a:p>
        </p:txBody>
      </p:sp>
      <p:pic>
        <p:nvPicPr>
          <p:cNvPr id="7" name="Picture 6"/>
          <p:cNvPicPr>
            <a:picLocks noChangeAspect="1"/>
          </p:cNvPicPr>
          <p:nvPr/>
        </p:nvPicPr>
        <p:blipFill>
          <a:blip r:embed="rId2" cstate="print">
            <a:grayscl/>
            <a:extLst>
              <a:ext uri="{28A0092B-C50C-407E-A947-70E740481C1C}">
                <a14:useLocalDpi xmlns:a14="http://schemas.microsoft.com/office/drawing/2010/main" val="0"/>
              </a:ext>
            </a:extLst>
          </a:blip>
          <a:stretch>
            <a:fillRect/>
          </a:stretch>
        </p:blipFill>
        <p:spPr>
          <a:xfrm>
            <a:off x="304800" y="2171700"/>
            <a:ext cx="2944091" cy="3810000"/>
          </a:xfrm>
          <a:prstGeom prst="rect">
            <a:avLst/>
          </a:prstGeom>
        </p:spPr>
      </p:pic>
    </p:spTree>
    <p:extLst>
      <p:ext uri="{BB962C8B-B14F-4D97-AF65-F5344CB8AC3E}">
        <p14:creationId xmlns:p14="http://schemas.microsoft.com/office/powerpoint/2010/main" val="38725378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686800" cy="1143000"/>
          </a:xfrm>
        </p:spPr>
        <p:txBody>
          <a:bodyPr>
            <a:normAutofit fontScale="90000"/>
          </a:bodyPr>
          <a:lstStyle/>
          <a:p>
            <a:pPr algn="l"/>
            <a:r>
              <a:rPr lang="en-US" dirty="0" smtClean="0"/>
              <a:t>Copy </a:t>
            </a:r>
            <a:r>
              <a:rPr lang="en-US" dirty="0"/>
              <a:t>of or </a:t>
            </a:r>
            <a:r>
              <a:rPr lang="en-US" dirty="0" smtClean="0"/>
              <a:t>Original Government Check</a:t>
            </a:r>
            <a:endParaRPr lang="en-US" dirty="0"/>
          </a:p>
        </p:txBody>
      </p:sp>
      <p:sp>
        <p:nvSpPr>
          <p:cNvPr id="3" name="Content Placeholder 2"/>
          <p:cNvSpPr>
            <a:spLocks noGrp="1"/>
          </p:cNvSpPr>
          <p:nvPr>
            <p:ph idx="1"/>
          </p:nvPr>
        </p:nvSpPr>
        <p:spPr>
          <a:xfrm>
            <a:off x="3810000" y="1752600"/>
            <a:ext cx="4876800" cy="4600038"/>
          </a:xfrm>
        </p:spPr>
        <p:txBody>
          <a:bodyPr>
            <a:normAutofit fontScale="55000" lnSpcReduction="20000"/>
          </a:bodyPr>
          <a:lstStyle/>
          <a:p>
            <a:r>
              <a:rPr lang="en-US" sz="3500" dirty="0"/>
              <a:t>It may </a:t>
            </a:r>
            <a:r>
              <a:rPr lang="en-US" sz="3500" dirty="0" smtClean="0"/>
              <a:t>be an original check or </a:t>
            </a:r>
            <a:r>
              <a:rPr lang="en-US" sz="3500" dirty="0"/>
              <a:t>a copy </a:t>
            </a:r>
            <a:r>
              <a:rPr lang="en-US" sz="3500" dirty="0" smtClean="0"/>
              <a:t>of the check.</a:t>
            </a:r>
          </a:p>
          <a:p>
            <a:r>
              <a:rPr lang="en-US" sz="3500" dirty="0" smtClean="0"/>
              <a:t>The </a:t>
            </a:r>
            <a:r>
              <a:rPr lang="en-US" sz="3500" dirty="0"/>
              <a:t>address on the </a:t>
            </a:r>
            <a:r>
              <a:rPr lang="en-US" sz="3500" dirty="0" smtClean="0"/>
              <a:t>government check </a:t>
            </a:r>
            <a:r>
              <a:rPr lang="en-US" sz="3500" u="sng" dirty="0"/>
              <a:t>does not </a:t>
            </a:r>
            <a:r>
              <a:rPr lang="en-US" sz="3500" dirty="0"/>
              <a:t>have to match the address on the list of registered voters</a:t>
            </a:r>
            <a:r>
              <a:rPr lang="en-US" sz="3500" dirty="0" smtClean="0"/>
              <a:t>. However</a:t>
            </a:r>
            <a:r>
              <a:rPr lang="en-US" sz="3500" dirty="0"/>
              <a:t>, per </a:t>
            </a:r>
            <a:r>
              <a:rPr lang="en-US" sz="3500" dirty="0" smtClean="0"/>
              <a:t>§63.0011</a:t>
            </a:r>
            <a:r>
              <a:rPr lang="en-US" sz="3500" dirty="0"/>
              <a:t>, the voter should be asked if the address on the list of registered voters is current. For example, “Do you still live on Main Street?”</a:t>
            </a:r>
          </a:p>
          <a:p>
            <a:r>
              <a:rPr lang="en-US" sz="3500" dirty="0" smtClean="0"/>
              <a:t>If the </a:t>
            </a:r>
            <a:r>
              <a:rPr lang="en-US" sz="3500" dirty="0"/>
              <a:t>voter’s name appears on the list of registered voters in the precinct, but does not match exactly  to the ID provided, a “Substantially Similar Name Affidavit” must be completed by the voter.</a:t>
            </a:r>
          </a:p>
          <a:p>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63</a:t>
            </a:fld>
            <a:endParaRPr lang="en-US"/>
          </a:p>
        </p:txBody>
      </p:sp>
      <p:pic>
        <p:nvPicPr>
          <p:cNvPr id="9" name="Picture 8"/>
          <p:cNvPicPr>
            <a:picLocks noChangeAspect="1"/>
          </p:cNvPicPr>
          <p:nvPr/>
        </p:nvPicPr>
        <p:blipFill>
          <a:blip r:embed="rId2"/>
          <a:stretch>
            <a:fillRect/>
          </a:stretch>
        </p:blipFill>
        <p:spPr>
          <a:xfrm>
            <a:off x="152400" y="2438400"/>
            <a:ext cx="3492790" cy="2336994"/>
          </a:xfrm>
          <a:prstGeom prst="rect">
            <a:avLst/>
          </a:prstGeom>
        </p:spPr>
      </p:pic>
    </p:spTree>
    <p:extLst>
      <p:ext uri="{BB962C8B-B14F-4D97-AF65-F5344CB8AC3E}">
        <p14:creationId xmlns:p14="http://schemas.microsoft.com/office/powerpoint/2010/main" val="17537651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pPr algn="ctr"/>
            <a:r>
              <a:rPr lang="en-US" dirty="0"/>
              <a:t>Copy of or Original Paycheck</a:t>
            </a:r>
          </a:p>
        </p:txBody>
      </p:sp>
      <p:sp>
        <p:nvSpPr>
          <p:cNvPr id="3" name="Content Placeholder 2"/>
          <p:cNvSpPr>
            <a:spLocks noGrp="1"/>
          </p:cNvSpPr>
          <p:nvPr>
            <p:ph idx="1"/>
          </p:nvPr>
        </p:nvSpPr>
        <p:spPr>
          <a:xfrm>
            <a:off x="3962400" y="1676400"/>
            <a:ext cx="4876800" cy="4676238"/>
          </a:xfrm>
        </p:spPr>
        <p:txBody>
          <a:bodyPr>
            <a:normAutofit fontScale="62500" lnSpcReduction="20000"/>
          </a:bodyPr>
          <a:lstStyle/>
          <a:p>
            <a:r>
              <a:rPr lang="en-US" dirty="0"/>
              <a:t>It may be a </a:t>
            </a:r>
            <a:r>
              <a:rPr lang="en-US" dirty="0" smtClean="0"/>
              <a:t>copy or original </a:t>
            </a:r>
            <a:r>
              <a:rPr lang="en-US" dirty="0"/>
              <a:t>of the check.</a:t>
            </a:r>
          </a:p>
          <a:p>
            <a:r>
              <a:rPr lang="en-US" dirty="0"/>
              <a:t>The address on the </a:t>
            </a:r>
            <a:r>
              <a:rPr lang="en-US" dirty="0" smtClean="0"/>
              <a:t>paycheck </a:t>
            </a:r>
            <a:r>
              <a:rPr lang="en-US" u="sng" dirty="0"/>
              <a:t>does not </a:t>
            </a:r>
            <a:r>
              <a:rPr lang="en-US" dirty="0"/>
              <a:t>have to match the address on the list of registered voters. However, per §63.0011, the voter should be asked if the address on the list of registered voters is current. For example, “Do you still live on Main Street?”</a:t>
            </a:r>
          </a:p>
          <a:p>
            <a:r>
              <a:rPr lang="en-US" dirty="0" smtClean="0"/>
              <a:t>If the </a:t>
            </a:r>
            <a:r>
              <a:rPr lang="en-US" dirty="0"/>
              <a:t>voter’s name appears on the list of registered voters in the precinct, but does not match exactly  to the ID provided, a “Substantially Similar Name Affidavit” must be completed by the voter.</a:t>
            </a:r>
          </a:p>
          <a:p>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64</a:t>
            </a:fld>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819400"/>
            <a:ext cx="3086100" cy="2057400"/>
          </a:xfrm>
          <a:prstGeom prst="rect">
            <a:avLst/>
          </a:prstGeom>
        </p:spPr>
      </p:pic>
    </p:spTree>
    <p:extLst>
      <p:ext uri="{BB962C8B-B14F-4D97-AF65-F5344CB8AC3E}">
        <p14:creationId xmlns:p14="http://schemas.microsoft.com/office/powerpoint/2010/main" val="41270976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Copy </a:t>
            </a:r>
            <a:r>
              <a:rPr lang="en-US" dirty="0"/>
              <a:t>of or </a:t>
            </a:r>
            <a:r>
              <a:rPr lang="en-US" dirty="0" smtClean="0"/>
              <a:t>Original </a:t>
            </a:r>
            <a:r>
              <a:rPr lang="en-US" dirty="0"/>
              <a:t>of </a:t>
            </a:r>
            <a:r>
              <a:rPr lang="en-US" dirty="0" smtClean="0"/>
              <a:t>Other Government Document</a:t>
            </a:r>
            <a:endParaRPr lang="en-US" dirty="0"/>
          </a:p>
        </p:txBody>
      </p:sp>
      <p:sp>
        <p:nvSpPr>
          <p:cNvPr id="3" name="Content Placeholder 2"/>
          <p:cNvSpPr>
            <a:spLocks noGrp="1"/>
          </p:cNvSpPr>
          <p:nvPr>
            <p:ph idx="1"/>
          </p:nvPr>
        </p:nvSpPr>
        <p:spPr>
          <a:xfrm>
            <a:off x="457200" y="2438400"/>
            <a:ext cx="8229600" cy="3914238"/>
          </a:xfrm>
        </p:spPr>
        <p:txBody>
          <a:bodyPr>
            <a:normAutofit fontScale="70000" lnSpcReduction="20000"/>
          </a:bodyPr>
          <a:lstStyle/>
          <a:p>
            <a:pPr algn="just"/>
            <a:r>
              <a:rPr lang="en-US" dirty="0" smtClean="0"/>
              <a:t>MUST include voter’s name and an address.  REMEMBER:  The address on the supporting ID does not have to match the voter’s registration address. </a:t>
            </a:r>
          </a:p>
          <a:p>
            <a:pPr algn="just"/>
            <a:r>
              <a:rPr lang="en-US" dirty="0" smtClean="0"/>
              <a:t>It must be an original document if it contains a photograph.</a:t>
            </a:r>
          </a:p>
          <a:p>
            <a:pPr algn="just"/>
            <a:r>
              <a:rPr lang="en-US" dirty="0"/>
              <a:t>If the voter’s name appears on the list of registered voters in the precinct, but does not match exactly  to the ID provided, a “Substantially Similar Name Affidavit” must be completed by the voter</a:t>
            </a:r>
            <a:r>
              <a:rPr lang="en-US" dirty="0" smtClean="0"/>
              <a:t>.</a:t>
            </a:r>
          </a:p>
          <a:p>
            <a:pPr algn="just"/>
            <a:r>
              <a:rPr lang="en-US" dirty="0" smtClean="0"/>
              <a:t>Must be issued by the federal government, a federally recognized tribal government, or a state or local government in the U.S.</a:t>
            </a:r>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65</a:t>
            </a:fld>
            <a:endParaRPr lang="en-US"/>
          </a:p>
        </p:txBody>
      </p:sp>
    </p:spTree>
    <p:extLst>
      <p:ext uri="{BB962C8B-B14F-4D97-AF65-F5344CB8AC3E}">
        <p14:creationId xmlns:p14="http://schemas.microsoft.com/office/powerpoint/2010/main" val="22477266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Government Documents</a:t>
            </a:r>
            <a:endParaRPr lang="en-US" dirty="0"/>
          </a:p>
        </p:txBody>
      </p:sp>
      <p:sp>
        <p:nvSpPr>
          <p:cNvPr id="3" name="Content Placeholder 2"/>
          <p:cNvSpPr>
            <a:spLocks noGrp="1"/>
          </p:cNvSpPr>
          <p:nvPr>
            <p:ph idx="1"/>
          </p:nvPr>
        </p:nvSpPr>
        <p:spPr>
          <a:xfrm>
            <a:off x="457200" y="2057400"/>
            <a:ext cx="8229600" cy="3581400"/>
          </a:xfrm>
        </p:spPr>
        <p:txBody>
          <a:bodyPr>
            <a:normAutofit fontScale="92500" lnSpcReduction="20000"/>
          </a:bodyPr>
          <a:lstStyle/>
          <a:p>
            <a:r>
              <a:rPr lang="en-US" dirty="0" smtClean="0"/>
              <a:t>Examples of Other Government Documents:</a:t>
            </a:r>
          </a:p>
          <a:p>
            <a:pPr lvl="1"/>
            <a:r>
              <a:rPr lang="en-US" dirty="0" smtClean="0"/>
              <a:t>Driver’s licenses from other states </a:t>
            </a:r>
          </a:p>
          <a:p>
            <a:pPr lvl="1"/>
            <a:r>
              <a:rPr lang="en-US" dirty="0" smtClean="0"/>
              <a:t>ID cards issued by federally recognized Native American tribes (if the ID card contains an address)</a:t>
            </a:r>
          </a:p>
          <a:p>
            <a:pPr lvl="1"/>
            <a:r>
              <a:rPr lang="en-US" dirty="0" smtClean="0"/>
              <a:t>DPS Receipts (without a photo)</a:t>
            </a:r>
          </a:p>
          <a:p>
            <a:pPr lvl="1"/>
            <a:r>
              <a:rPr lang="en-US" dirty="0" smtClean="0"/>
              <a:t>Expired voter registration certificates</a:t>
            </a:r>
          </a:p>
          <a:p>
            <a:pPr lvl="1"/>
            <a:r>
              <a:rPr lang="en-US" dirty="0" smtClean="0"/>
              <a:t>Expired Texas DPS-issued driver licenses or personal ID cards (over 4 years).</a:t>
            </a:r>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66</a:t>
            </a:fld>
            <a:endParaRPr lang="en-US"/>
          </a:p>
        </p:txBody>
      </p:sp>
    </p:spTree>
    <p:extLst>
      <p:ext uri="{BB962C8B-B14F-4D97-AF65-F5344CB8AC3E}">
        <p14:creationId xmlns:p14="http://schemas.microsoft.com/office/powerpoint/2010/main" val="30636274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Government Document</a:t>
            </a:r>
          </a:p>
        </p:txBody>
      </p:sp>
      <p:sp>
        <p:nvSpPr>
          <p:cNvPr id="3" name="Content Placeholder 2"/>
          <p:cNvSpPr>
            <a:spLocks noGrp="1"/>
          </p:cNvSpPr>
          <p:nvPr>
            <p:ph idx="1"/>
          </p:nvPr>
        </p:nvSpPr>
        <p:spPr>
          <a:xfrm>
            <a:off x="457200" y="2057400"/>
            <a:ext cx="8229600" cy="3962400"/>
          </a:xfrm>
        </p:spPr>
        <p:txBody>
          <a:bodyPr>
            <a:normAutofit/>
          </a:bodyPr>
          <a:lstStyle/>
          <a:p>
            <a:r>
              <a:rPr lang="en-US" dirty="0" smtClean="0"/>
              <a:t>Examples of Documents NOT included:</a:t>
            </a:r>
          </a:p>
          <a:p>
            <a:pPr lvl="1"/>
            <a:r>
              <a:rPr lang="en-US" dirty="0" smtClean="0"/>
              <a:t>Social Security Cards (no address)</a:t>
            </a:r>
          </a:p>
          <a:p>
            <a:pPr lvl="1"/>
            <a:r>
              <a:rPr lang="en-US" dirty="0" smtClean="0"/>
              <a:t>State College IDs (if no address)</a:t>
            </a:r>
          </a:p>
          <a:p>
            <a:pPr lvl="1"/>
            <a:r>
              <a:rPr lang="en-US" dirty="0" smtClean="0"/>
              <a:t>State/Federal Employee ID Cards (if no address)</a:t>
            </a:r>
          </a:p>
          <a:p>
            <a:pPr lvl="1"/>
            <a:r>
              <a:rPr lang="en-US" dirty="0" smtClean="0"/>
              <a:t>Library Cards (if no address)</a:t>
            </a:r>
          </a:p>
          <a:p>
            <a:pPr marL="457200" lvl="1" indent="0">
              <a:buNone/>
            </a:pPr>
            <a:endParaRPr lang="en-US" dirty="0" smtClean="0"/>
          </a:p>
          <a:p>
            <a:pPr marL="457200" lvl="1" indent="0">
              <a:buNone/>
            </a:pPr>
            <a:endParaRPr lang="en-US" dirty="0"/>
          </a:p>
        </p:txBody>
      </p:sp>
      <p:sp>
        <p:nvSpPr>
          <p:cNvPr id="4" name="Date Placeholder 3"/>
          <p:cNvSpPr>
            <a:spLocks noGrp="1"/>
          </p:cNvSpPr>
          <p:nvPr>
            <p:ph type="dt" sz="half" idx="10"/>
          </p:nvPr>
        </p:nvSpPr>
        <p:spPr/>
        <p:txBody>
          <a:bodyPr/>
          <a:lstStyle/>
          <a:p>
            <a:fld id="{34E99740-6221-490E-95DC-3861E0D126A7}" type="datetime1">
              <a:rPr lang="en-US" smtClean="0"/>
              <a:t>10/19/2016</a:t>
            </a:fld>
            <a:endParaRPr lang="en-US"/>
          </a:p>
        </p:txBody>
      </p:sp>
      <p:sp>
        <p:nvSpPr>
          <p:cNvPr id="5" name="Footer Placeholder 4"/>
          <p:cNvSpPr>
            <a:spLocks noGrp="1"/>
          </p:cNvSpPr>
          <p:nvPr>
            <p:ph type="ftr" sz="quarter" idx="11"/>
          </p:nvPr>
        </p:nvSpPr>
        <p:spPr/>
        <p:txBody>
          <a:bodyPr/>
          <a:lstStyle/>
          <a:p>
            <a:r>
              <a:rPr lang="en-US" smtClean="0"/>
              <a:t>Texas Secretary of State</a:t>
            </a:r>
            <a:endParaRPr lang="en-US" dirty="0"/>
          </a:p>
        </p:txBody>
      </p:sp>
      <p:sp>
        <p:nvSpPr>
          <p:cNvPr id="6" name="Slide Number Placeholder 5"/>
          <p:cNvSpPr>
            <a:spLocks noGrp="1"/>
          </p:cNvSpPr>
          <p:nvPr>
            <p:ph type="sldNum" sz="quarter" idx="12"/>
          </p:nvPr>
        </p:nvSpPr>
        <p:spPr/>
        <p:txBody>
          <a:bodyPr/>
          <a:lstStyle/>
          <a:p>
            <a:fld id="{3F95814A-D311-427B-8C8C-051ABB3D39E3}" type="slidenum">
              <a:rPr lang="en-US" smtClean="0"/>
              <a:t>67</a:t>
            </a:fld>
            <a:endParaRPr lang="en-US"/>
          </a:p>
        </p:txBody>
      </p:sp>
    </p:spTree>
    <p:extLst>
      <p:ext uri="{BB962C8B-B14F-4D97-AF65-F5344CB8AC3E}">
        <p14:creationId xmlns:p14="http://schemas.microsoft.com/office/powerpoint/2010/main" val="37243291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27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68</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46730" y="375791"/>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632230" y="2012951"/>
            <a:ext cx="7696200" cy="461665"/>
          </a:xfrm>
          <a:prstGeom prst="rect">
            <a:avLst/>
          </a:prstGeom>
          <a:noFill/>
        </p:spPr>
        <p:txBody>
          <a:bodyPr wrap="square" rtlCol="0">
            <a:spAutoFit/>
          </a:bodyPr>
          <a:lstStyle/>
          <a:p>
            <a:pPr algn="ctr"/>
            <a:r>
              <a:rPr lang="en-US" sz="2400" b="1" dirty="0" smtClean="0">
                <a:solidFill>
                  <a:srgbClr val="002060"/>
                </a:solidFill>
              </a:rPr>
              <a:t>Who do you report a discrepancy or irregular voting to?</a:t>
            </a:r>
            <a:endParaRPr lang="en-US" sz="2400" b="1" dirty="0">
              <a:solidFill>
                <a:srgbClr val="00206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5144" y="2890133"/>
            <a:ext cx="777240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C00000"/>
                </a:solidFill>
              </a:rPr>
              <a:t>You may point out a problem to a clerk, who may refer you to the judge, if so you are not allowed to approach the same clerk again for that matter.</a:t>
            </a:r>
          </a:p>
          <a:p>
            <a:pPr marL="285750" indent="-285750">
              <a:buFont typeface="Arial" panose="020B0604020202020204" pitchFamily="34" charset="0"/>
              <a:buChar char="•"/>
            </a:pPr>
            <a:r>
              <a:rPr lang="en-US" sz="2400" dirty="0" smtClean="0">
                <a:solidFill>
                  <a:srgbClr val="C00000"/>
                </a:solidFill>
              </a:rPr>
              <a:t>You may call your County Elections Administrator, so have their number available.</a:t>
            </a:r>
          </a:p>
          <a:p>
            <a:pPr marL="285750" indent="-285750">
              <a:buFont typeface="Arial" panose="020B0604020202020204" pitchFamily="34" charset="0"/>
              <a:buChar char="•"/>
            </a:pPr>
            <a:r>
              <a:rPr lang="en-US" sz="2400" dirty="0" smtClean="0">
                <a:solidFill>
                  <a:srgbClr val="C00000"/>
                </a:solidFill>
              </a:rPr>
              <a:t>You may also call the Elections office of the Secretary of State at 512 463 5650.</a:t>
            </a:r>
          </a:p>
          <a:p>
            <a:pPr marL="285750" indent="-285750">
              <a:buFont typeface="Arial" panose="020B0604020202020204" pitchFamily="34" charset="0"/>
              <a:buChar char="•"/>
            </a:pPr>
            <a:r>
              <a:rPr lang="en-US" sz="2400" dirty="0" smtClean="0">
                <a:solidFill>
                  <a:srgbClr val="C00000"/>
                </a:solidFill>
              </a:rPr>
              <a:t>Record all matters in your notebook for reference.</a:t>
            </a:r>
            <a:endParaRPr lang="en-US" sz="2800" dirty="0">
              <a:solidFill>
                <a:srgbClr val="C00000"/>
              </a:solidFill>
            </a:endParaRPr>
          </a:p>
        </p:txBody>
      </p:sp>
    </p:spTree>
    <p:extLst>
      <p:ext uri="{BB962C8B-B14F-4D97-AF65-F5344CB8AC3E}">
        <p14:creationId xmlns:p14="http://schemas.microsoft.com/office/powerpoint/2010/main" val="35284197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1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69</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46730" y="375791"/>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3042" y="3653538"/>
            <a:ext cx="8534400" cy="2123658"/>
          </a:xfrm>
          <a:prstGeom prst="rect">
            <a:avLst/>
          </a:prstGeom>
          <a:noFill/>
        </p:spPr>
        <p:txBody>
          <a:bodyPr wrap="square" rtlCol="0">
            <a:spAutoFit/>
          </a:bodyPr>
          <a:lstStyle/>
          <a:p>
            <a:pPr algn="ctr"/>
            <a:r>
              <a:rPr lang="en-US" sz="6600" b="1" dirty="0" smtClean="0">
                <a:solidFill>
                  <a:srgbClr val="C00000"/>
                </a:solidFill>
              </a:rPr>
              <a:t>Thank you for serving !</a:t>
            </a:r>
            <a:endParaRPr lang="en-US" sz="6600" b="1" dirty="0">
              <a:solidFill>
                <a:srgbClr val="C00000"/>
              </a:solidFill>
            </a:endParaRPr>
          </a:p>
        </p:txBody>
      </p:sp>
      <p:sp>
        <p:nvSpPr>
          <p:cNvPr id="11" name="Rectangle 1"/>
          <p:cNvSpPr>
            <a:spLocks noChangeArrowheads="1"/>
          </p:cNvSpPr>
          <p:nvPr/>
        </p:nvSpPr>
        <p:spPr bwMode="auto">
          <a:xfrm>
            <a:off x="-930322" y="-2462274"/>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1155CC"/>
                </a:solidFill>
                <a:effectLst/>
                <a:latin typeface="HelveticaNeue"/>
                <a:hlinkClick r:id="rId5"/>
              </a:rPr>
              <a:t>http://www.sos.state.tx.us/elections/forms/election_judges_handbook.pdf</a:t>
            </a:r>
            <a:r>
              <a:rPr kumimoji="0" lang="en-US" altLang="en-US" sz="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2" name="TextBox 11"/>
          <p:cNvSpPr txBox="1"/>
          <p:nvPr/>
        </p:nvSpPr>
        <p:spPr>
          <a:xfrm>
            <a:off x="457200" y="2133600"/>
            <a:ext cx="7620000" cy="1015663"/>
          </a:xfrm>
          <a:prstGeom prst="rect">
            <a:avLst/>
          </a:prstGeom>
          <a:noFill/>
        </p:spPr>
        <p:txBody>
          <a:bodyPr wrap="square" rtlCol="0">
            <a:spAutoFit/>
          </a:bodyPr>
          <a:lstStyle/>
          <a:p>
            <a:pPr algn="ctr"/>
            <a:r>
              <a:rPr lang="en-US" sz="2000" b="1" dirty="0" smtClean="0">
                <a:solidFill>
                  <a:srgbClr val="002060"/>
                </a:solidFill>
              </a:rPr>
              <a:t>For further information go to the Secretary of State </a:t>
            </a:r>
          </a:p>
          <a:p>
            <a:pPr algn="ctr"/>
            <a:r>
              <a:rPr lang="en-US" sz="2000" b="1" dirty="0" smtClean="0">
                <a:solidFill>
                  <a:srgbClr val="002060"/>
                </a:solidFill>
              </a:rPr>
              <a:t>Website  to download and study the Judge and Clerk handbook</a:t>
            </a:r>
          </a:p>
          <a:p>
            <a:pPr algn="ctr"/>
            <a:r>
              <a:rPr lang="en-US" sz="2000" b="1" dirty="0">
                <a:solidFill>
                  <a:srgbClr val="002060"/>
                </a:solidFill>
              </a:rPr>
              <a:t>http://sos.state.tx.us/elections/forms/election_judges_handbook.pdf</a:t>
            </a:r>
          </a:p>
        </p:txBody>
      </p:sp>
    </p:spTree>
    <p:extLst>
      <p:ext uri="{BB962C8B-B14F-4D97-AF65-F5344CB8AC3E}">
        <p14:creationId xmlns:p14="http://schemas.microsoft.com/office/powerpoint/2010/main" val="1366958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8262"/>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7</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428" y="152400"/>
            <a:ext cx="1524000" cy="1524000"/>
          </a:xfrm>
          <a:prstGeom prst="rect">
            <a:avLst/>
          </a:prstGeom>
        </p:spPr>
      </p:pic>
      <p:sp>
        <p:nvSpPr>
          <p:cNvPr id="10" name="TextBox 9"/>
          <p:cNvSpPr txBox="1"/>
          <p:nvPr/>
        </p:nvSpPr>
        <p:spPr>
          <a:xfrm>
            <a:off x="2346730" y="375791"/>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265679" y="2017945"/>
            <a:ext cx="8612642" cy="4216539"/>
          </a:xfrm>
          <a:prstGeom prst="rect">
            <a:avLst/>
          </a:prstGeom>
          <a:noFill/>
        </p:spPr>
        <p:txBody>
          <a:bodyPr wrap="square" rtlCol="0">
            <a:spAutoFit/>
          </a:bodyPr>
          <a:lstStyle/>
          <a:p>
            <a:pPr algn="ctr"/>
            <a:r>
              <a:rPr lang="en-US" sz="4400" b="1" dirty="0" smtClean="0">
                <a:solidFill>
                  <a:srgbClr val="002060"/>
                </a:solidFill>
              </a:rPr>
              <a:t>Appointment of Watcher</a:t>
            </a:r>
          </a:p>
          <a:p>
            <a:pPr algn="ctr"/>
            <a:r>
              <a:rPr lang="en-US" sz="2800" dirty="0" smtClean="0">
                <a:solidFill>
                  <a:srgbClr val="002060"/>
                </a:solidFill>
              </a:rPr>
              <a:t>BY POLITICAL PARTY</a:t>
            </a:r>
          </a:p>
          <a:p>
            <a:pPr algn="ctr"/>
            <a:endParaRPr lang="en-US" sz="2800" dirty="0">
              <a:solidFill>
                <a:srgbClr val="002060"/>
              </a:solidFill>
            </a:endParaRPr>
          </a:p>
          <a:p>
            <a:r>
              <a:rPr lang="en-US" sz="2800" b="1" dirty="0" smtClean="0">
                <a:solidFill>
                  <a:srgbClr val="002060"/>
                </a:solidFill>
              </a:rPr>
              <a:t>Q: </a:t>
            </a:r>
            <a:r>
              <a:rPr lang="en-US" sz="2800" dirty="0" smtClean="0">
                <a:solidFill>
                  <a:srgbClr val="002060"/>
                </a:solidFill>
              </a:rPr>
              <a:t>Who appoints a watcher on behalf of political parties?</a:t>
            </a:r>
          </a:p>
          <a:p>
            <a:endParaRPr lang="en-US" sz="2800" dirty="0" smtClean="0">
              <a:solidFill>
                <a:srgbClr val="002060"/>
              </a:solidFill>
            </a:endParaRPr>
          </a:p>
          <a:p>
            <a:r>
              <a:rPr lang="en-US" sz="2800" b="1" dirty="0" smtClean="0">
                <a:solidFill>
                  <a:srgbClr val="C00000"/>
                </a:solidFill>
              </a:rPr>
              <a:t>A:   </a:t>
            </a:r>
            <a:r>
              <a:rPr lang="en-US" sz="2800" dirty="0" smtClean="0">
                <a:solidFill>
                  <a:srgbClr val="C00000"/>
                </a:solidFill>
              </a:rPr>
              <a:t>Any three members of the CEC if the Chairman fails to.</a:t>
            </a:r>
          </a:p>
          <a:p>
            <a:endParaRPr lang="en-US" sz="2800" dirty="0">
              <a:solidFill>
                <a:srgbClr val="C0000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056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27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8</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46730" y="375791"/>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265679" y="1866679"/>
            <a:ext cx="8612642" cy="4216539"/>
          </a:xfrm>
          <a:prstGeom prst="rect">
            <a:avLst/>
          </a:prstGeom>
          <a:noFill/>
        </p:spPr>
        <p:txBody>
          <a:bodyPr wrap="square" rtlCol="0">
            <a:spAutoFit/>
          </a:bodyPr>
          <a:lstStyle/>
          <a:p>
            <a:pPr algn="ctr"/>
            <a:r>
              <a:rPr lang="en-US" sz="4400" b="1" dirty="0" smtClean="0">
                <a:solidFill>
                  <a:srgbClr val="002060"/>
                </a:solidFill>
              </a:rPr>
              <a:t>Appointment of Watcher</a:t>
            </a:r>
          </a:p>
          <a:p>
            <a:pPr algn="ctr"/>
            <a:r>
              <a:rPr lang="en-US" sz="2800" dirty="0" smtClean="0">
                <a:solidFill>
                  <a:srgbClr val="002060"/>
                </a:solidFill>
              </a:rPr>
              <a:t>BY A CANDIDATE</a:t>
            </a:r>
          </a:p>
          <a:p>
            <a:pPr algn="ctr"/>
            <a:endParaRPr lang="en-US" sz="2800" b="1" dirty="0">
              <a:solidFill>
                <a:srgbClr val="002060"/>
              </a:solidFill>
            </a:endParaRPr>
          </a:p>
          <a:p>
            <a:r>
              <a:rPr lang="en-US" sz="2800" b="1" dirty="0" smtClean="0">
                <a:solidFill>
                  <a:srgbClr val="002060"/>
                </a:solidFill>
              </a:rPr>
              <a:t>Q: </a:t>
            </a:r>
            <a:r>
              <a:rPr lang="en-US" sz="2800" dirty="0" smtClean="0">
                <a:solidFill>
                  <a:srgbClr val="002060"/>
                </a:solidFill>
              </a:rPr>
              <a:t>Who appoints a watcher on behalf of candidates?</a:t>
            </a:r>
          </a:p>
          <a:p>
            <a:endParaRPr lang="en-US" sz="2800" dirty="0" smtClean="0">
              <a:solidFill>
                <a:srgbClr val="002060"/>
              </a:solidFill>
            </a:endParaRPr>
          </a:p>
          <a:p>
            <a:r>
              <a:rPr lang="en-US" sz="2800" b="1" dirty="0" smtClean="0">
                <a:solidFill>
                  <a:srgbClr val="C00000"/>
                </a:solidFill>
              </a:rPr>
              <a:t>A: </a:t>
            </a:r>
            <a:r>
              <a:rPr lang="en-US" sz="2800" dirty="0" smtClean="0">
                <a:solidFill>
                  <a:srgbClr val="C00000"/>
                </a:solidFill>
              </a:rPr>
              <a:t>Watchers may be appointed by any candidate who appears on the ballot. For multi county state office, the campaign treasurer may also appoint.</a:t>
            </a:r>
          </a:p>
          <a:p>
            <a:endParaRPr lang="en-US" sz="2800" dirty="0">
              <a:solidFill>
                <a:srgbClr val="C0000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4485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4273"/>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Know the basics Course # Understand Qualifications and Duties of Poll Watchers # Know how to prepare for Early Voting Ballot Board/ Signature Verification Committee # Understand Provisional Voting </a:t>
            </a:r>
            <a:endParaRPr lang="en-US" dirty="0"/>
          </a:p>
        </p:txBody>
      </p:sp>
      <p:sp>
        <p:nvSpPr>
          <p:cNvPr id="2" name="Date Placeholder 1"/>
          <p:cNvSpPr>
            <a:spLocks noGrp="1"/>
          </p:cNvSpPr>
          <p:nvPr>
            <p:ph type="dt" sz="half" idx="10"/>
          </p:nvPr>
        </p:nvSpPr>
        <p:spPr/>
        <p:txBody>
          <a:bodyPr/>
          <a:lstStyle/>
          <a:p>
            <a:fld id="{BE2238D5-86B5-45DD-A055-9BF95E7CCEE0}" type="datetime1">
              <a:rPr lang="en-US" smtClean="0"/>
              <a:t>10/19/2016</a:t>
            </a:fld>
            <a:endParaRPr lang="en-US"/>
          </a:p>
        </p:txBody>
      </p:sp>
      <p:sp>
        <p:nvSpPr>
          <p:cNvPr id="3" name="Footer Placeholder 2"/>
          <p:cNvSpPr>
            <a:spLocks noGrp="1"/>
          </p:cNvSpPr>
          <p:nvPr>
            <p:ph type="ftr" sz="quarter" idx="11"/>
          </p:nvPr>
        </p:nvSpPr>
        <p:spPr/>
        <p:txBody>
          <a:bodyPr/>
          <a:lstStyle/>
          <a:p>
            <a:r>
              <a:rPr lang="en-US" smtClean="0"/>
              <a:t>Texas Secretary of State</a:t>
            </a:r>
            <a:endParaRPr lang="en-US" dirty="0"/>
          </a:p>
        </p:txBody>
      </p:sp>
      <p:sp>
        <p:nvSpPr>
          <p:cNvPr id="4" name="Slide Number Placeholder 3"/>
          <p:cNvSpPr>
            <a:spLocks noGrp="1"/>
          </p:cNvSpPr>
          <p:nvPr>
            <p:ph type="sldNum" sz="quarter" idx="12"/>
          </p:nvPr>
        </p:nvSpPr>
        <p:spPr/>
        <p:txBody>
          <a:bodyPr/>
          <a:lstStyle/>
          <a:p>
            <a:fld id="{3F95814A-D311-427B-8C8C-051ABB3D39E3}" type="slidenum">
              <a:rPr lang="en-US" smtClean="0"/>
              <a:t>9</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242" y="152400"/>
            <a:ext cx="1981200" cy="1981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2400"/>
            <a:ext cx="1524000" cy="1524000"/>
          </a:xfrm>
          <a:prstGeom prst="rect">
            <a:avLst/>
          </a:prstGeom>
        </p:spPr>
      </p:pic>
      <p:sp>
        <p:nvSpPr>
          <p:cNvPr id="10" name="TextBox 9"/>
          <p:cNvSpPr txBox="1"/>
          <p:nvPr/>
        </p:nvSpPr>
        <p:spPr>
          <a:xfrm>
            <a:off x="2346730" y="375791"/>
            <a:ext cx="4267200" cy="1077218"/>
          </a:xfrm>
          <a:prstGeom prst="rect">
            <a:avLst/>
          </a:prstGeom>
          <a:noFill/>
        </p:spPr>
        <p:txBody>
          <a:bodyPr wrap="square" rtlCol="0">
            <a:spAutoFit/>
          </a:bodyPr>
          <a:lstStyle/>
          <a:p>
            <a:pPr algn="ctr"/>
            <a:r>
              <a:rPr lang="en-US" sz="3200" b="1" dirty="0" smtClean="0">
                <a:solidFill>
                  <a:srgbClr val="C00000"/>
                </a:solidFill>
              </a:rPr>
              <a:t>Poll Watching for 2016 General Election</a:t>
            </a:r>
            <a:endParaRPr lang="en-US" sz="3200" b="1" dirty="0">
              <a:solidFill>
                <a:srgbClr val="C00000"/>
              </a:solidFill>
            </a:endParaRPr>
          </a:p>
        </p:txBody>
      </p:sp>
      <p:sp>
        <p:nvSpPr>
          <p:cNvPr id="11" name="TextBox 10"/>
          <p:cNvSpPr txBox="1"/>
          <p:nvPr/>
        </p:nvSpPr>
        <p:spPr>
          <a:xfrm>
            <a:off x="265679" y="1866679"/>
            <a:ext cx="8612642" cy="3785652"/>
          </a:xfrm>
          <a:prstGeom prst="rect">
            <a:avLst/>
          </a:prstGeom>
          <a:noFill/>
        </p:spPr>
        <p:txBody>
          <a:bodyPr wrap="square" rtlCol="0">
            <a:spAutoFit/>
          </a:bodyPr>
          <a:lstStyle/>
          <a:p>
            <a:pPr algn="ctr"/>
            <a:r>
              <a:rPr lang="en-US" sz="4400" b="1" dirty="0" smtClean="0">
                <a:solidFill>
                  <a:srgbClr val="002060"/>
                </a:solidFill>
              </a:rPr>
              <a:t>Appointment of Watcher</a:t>
            </a:r>
          </a:p>
          <a:p>
            <a:pPr algn="ctr"/>
            <a:r>
              <a:rPr lang="en-US" sz="2800" dirty="0" smtClean="0">
                <a:solidFill>
                  <a:srgbClr val="002060"/>
                </a:solidFill>
              </a:rPr>
              <a:t>FOR ELECTIONS ON MEASURES</a:t>
            </a:r>
          </a:p>
          <a:p>
            <a:pPr algn="ctr"/>
            <a:endParaRPr lang="en-US" sz="2800" dirty="0">
              <a:solidFill>
                <a:srgbClr val="002060"/>
              </a:solidFill>
            </a:endParaRPr>
          </a:p>
          <a:p>
            <a:r>
              <a:rPr lang="en-US" sz="2800" b="1" dirty="0" smtClean="0">
                <a:solidFill>
                  <a:srgbClr val="002060"/>
                </a:solidFill>
              </a:rPr>
              <a:t>Q: </a:t>
            </a:r>
            <a:r>
              <a:rPr lang="en-US" sz="2800" dirty="0" smtClean="0">
                <a:solidFill>
                  <a:srgbClr val="002060"/>
                </a:solidFill>
              </a:rPr>
              <a:t>Who appoints a watcher for elections on measures?</a:t>
            </a:r>
          </a:p>
          <a:p>
            <a:endParaRPr lang="en-US" sz="2800" dirty="0" smtClean="0">
              <a:solidFill>
                <a:srgbClr val="002060"/>
              </a:solidFill>
            </a:endParaRPr>
          </a:p>
          <a:p>
            <a:r>
              <a:rPr lang="en-US" sz="2800" b="1" dirty="0" smtClean="0">
                <a:solidFill>
                  <a:srgbClr val="C00000"/>
                </a:solidFill>
              </a:rPr>
              <a:t>A:  </a:t>
            </a:r>
            <a:r>
              <a:rPr lang="en-US" sz="2800" dirty="0" smtClean="0">
                <a:solidFill>
                  <a:srgbClr val="C00000"/>
                </a:solidFill>
              </a:rPr>
              <a:t>The campaign treasurer or assistant treasurer of a specific purpose political action committee that supports or opposes a measure may appoint.</a:t>
            </a:r>
            <a:endParaRPr lang="en-US" sz="2800" dirty="0">
              <a:solidFill>
                <a:srgbClr val="C00000"/>
              </a:solidFill>
            </a:endParaRPr>
          </a:p>
        </p:txBody>
      </p:sp>
      <p:sp>
        <p:nvSpPr>
          <p:cNvPr id="15" name="Rectangle 14"/>
          <p:cNvSpPr/>
          <p:nvPr/>
        </p:nvSpPr>
        <p:spPr>
          <a:xfrm>
            <a:off x="0" y="6352638"/>
            <a:ext cx="9144000" cy="5053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6553200"/>
            <a:ext cx="9144000" cy="304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424692"/>
      </p:ext>
    </p:extLst>
  </p:cSld>
  <p:clrMapOvr>
    <a:masterClrMapping/>
  </p:clrMapOvr>
  <p:timing>
    <p:tnLst>
      <p:par>
        <p:cTn id="1" dur="indefinite" restart="never" nodeType="tmRoot"/>
      </p:par>
    </p:tnLst>
  </p:timing>
</p:sld>
</file>

<file path=ppt/theme/theme1.xml><?xml version="1.0" encoding="utf-8"?>
<a:theme xmlns:a="http://schemas.openxmlformats.org/drawingml/2006/main" name="SOS PPS Teme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SOS PPS Temeplate</Template>
  <TotalTime>11574</TotalTime>
  <Words>6227</Words>
  <Application>Microsoft Office PowerPoint</Application>
  <PresentationFormat>On-screen Show (4:3)</PresentationFormat>
  <Paragraphs>710</Paragraphs>
  <Slides>69</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Calibri</vt:lpstr>
      <vt:lpstr>HelveticaNeue</vt:lpstr>
      <vt:lpstr>SOS PPS Temeplate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Updated Procedure</vt:lpstr>
      <vt:lpstr>Addresses</vt:lpstr>
      <vt:lpstr>If the voter says…</vt:lpstr>
      <vt:lpstr>If the voter says…</vt:lpstr>
      <vt:lpstr>“List A” – Acceptable Forms of ID</vt:lpstr>
      <vt:lpstr>Expiration Dates</vt:lpstr>
      <vt:lpstr>Expiration Dates</vt:lpstr>
      <vt:lpstr>List B – Supporting Forms of ID </vt:lpstr>
      <vt:lpstr>Reasonable Impediment Declaration</vt:lpstr>
      <vt:lpstr>Reasonable Impediment Declaration</vt:lpstr>
      <vt:lpstr>Declaration of Reasonable Impediment</vt:lpstr>
      <vt:lpstr>PowerPoint Presentation</vt:lpstr>
      <vt:lpstr>Texas Driver’s License</vt:lpstr>
      <vt:lpstr>Texas Driver’s License – Under 21</vt:lpstr>
      <vt:lpstr>Election Identification Certificate (EIC)</vt:lpstr>
      <vt:lpstr>Texas Personal Identification Card</vt:lpstr>
      <vt:lpstr>DPS Receipts with Photo</vt:lpstr>
      <vt:lpstr>DPS Receipts with Photo</vt:lpstr>
      <vt:lpstr>Handgun License</vt:lpstr>
      <vt:lpstr>Concealed Handgun License</vt:lpstr>
      <vt:lpstr>U.S. Military Identification Cards</vt:lpstr>
      <vt:lpstr>U.S. Military Identification Cards</vt:lpstr>
      <vt:lpstr>DoD Common Access Card “CAC”</vt:lpstr>
      <vt:lpstr>Voting in Texas with a CAC</vt:lpstr>
      <vt:lpstr>Exception</vt:lpstr>
      <vt:lpstr>Uniformed Services ID Cards</vt:lpstr>
      <vt:lpstr>Voting in Texas with Uniformed Services ID Cards</vt:lpstr>
      <vt:lpstr>Uniformed Services ID Cards</vt:lpstr>
      <vt:lpstr>DoD Civilian Retiree Cards</vt:lpstr>
      <vt:lpstr>Veteran Identification Card (VIC)</vt:lpstr>
      <vt:lpstr>Veteran Health Identification Card (VHIC)</vt:lpstr>
      <vt:lpstr>U.S. Certificate of Citizenship</vt:lpstr>
      <vt:lpstr>U.S. Certificate of Naturalization</vt:lpstr>
      <vt:lpstr>U.S. Passport</vt:lpstr>
      <vt:lpstr>PowerPoint Presentation</vt:lpstr>
      <vt:lpstr>Permanent Exemption</vt:lpstr>
      <vt:lpstr>Permanent Exemption</vt:lpstr>
      <vt:lpstr>PowerPoint Presentation</vt:lpstr>
      <vt:lpstr>Valid Voter Registration Certificate</vt:lpstr>
      <vt:lpstr>Certified Birth Certificate (Must Be An Original) </vt:lpstr>
      <vt:lpstr>Copy of or Original Current Utility Bill</vt:lpstr>
      <vt:lpstr>Copy of or Original Bank Statement</vt:lpstr>
      <vt:lpstr>Copy of or Original Government Check</vt:lpstr>
      <vt:lpstr>Copy of or Original Paycheck</vt:lpstr>
      <vt:lpstr>Copy of or Original of Other Government Document</vt:lpstr>
      <vt:lpstr>Other Government Documents</vt:lpstr>
      <vt:lpstr>Other Government Document</vt:lpstr>
      <vt:lpstr>PowerPoint Presentation</vt:lpstr>
      <vt:lpstr>PowerPoint Presentation</vt:lpstr>
    </vt:vector>
  </TitlesOfParts>
  <Company>Office of the Texas Secretary of State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Title Here</dc:title>
  <dc:creator>Pepe De La Garza</dc:creator>
  <cp:lastModifiedBy>Mikenley Heller</cp:lastModifiedBy>
  <cp:revision>122</cp:revision>
  <cp:lastPrinted>2016-08-05T18:50:38Z</cp:lastPrinted>
  <dcterms:created xsi:type="dcterms:W3CDTF">2012-11-27T18:12:18Z</dcterms:created>
  <dcterms:modified xsi:type="dcterms:W3CDTF">2016-10-19T17:02:24Z</dcterms:modified>
</cp:coreProperties>
</file>