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9"/>
  </p:notesMasterIdLst>
  <p:handoutMasterIdLst>
    <p:handoutMasterId r:id="rId30"/>
  </p:handoutMasterIdLst>
  <p:sldIdLst>
    <p:sldId id="273" r:id="rId3"/>
    <p:sldId id="277" r:id="rId4"/>
    <p:sldId id="278" r:id="rId5"/>
    <p:sldId id="280" r:id="rId6"/>
    <p:sldId id="343" r:id="rId7"/>
    <p:sldId id="344" r:id="rId8"/>
    <p:sldId id="282" r:id="rId9"/>
    <p:sldId id="332" r:id="rId10"/>
    <p:sldId id="333" r:id="rId11"/>
    <p:sldId id="342" r:id="rId12"/>
    <p:sldId id="284" r:id="rId13"/>
    <p:sldId id="285" r:id="rId14"/>
    <p:sldId id="331" r:id="rId15"/>
    <p:sldId id="324" r:id="rId16"/>
    <p:sldId id="325" r:id="rId17"/>
    <p:sldId id="326" r:id="rId18"/>
    <p:sldId id="327" r:id="rId19"/>
    <p:sldId id="328" r:id="rId20"/>
    <p:sldId id="329" r:id="rId21"/>
    <p:sldId id="330" r:id="rId22"/>
    <p:sldId id="336" r:id="rId23"/>
    <p:sldId id="337" r:id="rId24"/>
    <p:sldId id="338" r:id="rId25"/>
    <p:sldId id="339" r:id="rId26"/>
    <p:sldId id="341" r:id="rId27"/>
    <p:sldId id="319"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08" autoAdjust="0"/>
    <p:restoredTop sz="94660"/>
  </p:normalViewPr>
  <p:slideViewPr>
    <p:cSldViewPr>
      <p:cViewPr varScale="1">
        <p:scale>
          <a:sx n="103" d="100"/>
          <a:sy n="103" d="100"/>
        </p:scale>
        <p:origin x="216" y="108"/>
      </p:cViewPr>
      <p:guideLst>
        <p:guide orient="horz" pos="2160"/>
        <p:guide pos="2880"/>
      </p:guideLst>
    </p:cSldViewPr>
  </p:slideViewPr>
  <p:notesTextViewPr>
    <p:cViewPr>
      <p:scale>
        <a:sx n="75" d="100"/>
        <a:sy n="7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D21317F-46CF-416A-AB6A-FA56589C70FD}" type="datetimeFigureOut">
              <a:rPr lang="en-US" smtClean="0"/>
              <a:pPr/>
              <a:t>7/17/2015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95C16A7-A4F2-408F-9460-76193376D740}" type="slidenum">
              <a:rPr lang="en-US" smtClean="0"/>
              <a:pPr/>
              <a:t>‹#›</a:t>
            </a:fld>
            <a:endParaRPr lang="en-US"/>
          </a:p>
        </p:txBody>
      </p:sp>
    </p:spTree>
    <p:extLst>
      <p:ext uri="{BB962C8B-B14F-4D97-AF65-F5344CB8AC3E}">
        <p14:creationId xmlns:p14="http://schemas.microsoft.com/office/powerpoint/2010/main" val="26860290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2287CD2-429D-460C-97C0-BCFF8509CE09}" type="datetimeFigureOut">
              <a:rPr lang="en-US" smtClean="0"/>
              <a:pPr/>
              <a:t>7/17/2015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6095D8C-6973-498F-ABDA-6C9943EEAA3E}" type="slidenum">
              <a:rPr lang="en-US" smtClean="0"/>
              <a:pPr/>
              <a:t>‹#›</a:t>
            </a:fld>
            <a:endParaRPr lang="en-US"/>
          </a:p>
        </p:txBody>
      </p:sp>
    </p:spTree>
    <p:extLst>
      <p:ext uri="{BB962C8B-B14F-4D97-AF65-F5344CB8AC3E}">
        <p14:creationId xmlns:p14="http://schemas.microsoft.com/office/powerpoint/2010/main" val="4025804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a good idea to make sure your CEC understands this structure.</a:t>
            </a:r>
            <a:endParaRPr lang="en-US" dirty="0"/>
          </a:p>
        </p:txBody>
      </p:sp>
      <p:sp>
        <p:nvSpPr>
          <p:cNvPr id="4" name="Slide Number Placeholder 3"/>
          <p:cNvSpPr>
            <a:spLocks noGrp="1"/>
          </p:cNvSpPr>
          <p:nvPr>
            <p:ph type="sldNum" sz="quarter" idx="10"/>
          </p:nvPr>
        </p:nvSpPr>
        <p:spPr/>
        <p:txBody>
          <a:bodyPr/>
          <a:lstStyle/>
          <a:p>
            <a:fld id="{B6095D8C-6973-498F-ABDA-6C9943EEAA3E}" type="slidenum">
              <a:rPr lang="en-US" smtClean="0"/>
              <a:pPr/>
              <a:t>3</a:t>
            </a:fld>
            <a:endParaRPr lang="en-US"/>
          </a:p>
        </p:txBody>
      </p:sp>
    </p:spTree>
    <p:extLst>
      <p:ext uri="{BB962C8B-B14F-4D97-AF65-F5344CB8AC3E}">
        <p14:creationId xmlns:p14="http://schemas.microsoft.com/office/powerpoint/2010/main" val="32131391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 common misconception that if someone holds a Precinct Chairmanship</a:t>
            </a:r>
            <a:r>
              <a:rPr lang="en-US" baseline="0" dirty="0" smtClean="0"/>
              <a:t> and no one files, the position carries over to the next term. The term of office ends after the two year period. One must file again or be elected by the newly elected  CEC.  The same applies to Party Officers.</a:t>
            </a:r>
            <a:endParaRPr lang="en-US" dirty="0"/>
          </a:p>
        </p:txBody>
      </p:sp>
      <p:sp>
        <p:nvSpPr>
          <p:cNvPr id="4" name="Slide Number Placeholder 3"/>
          <p:cNvSpPr>
            <a:spLocks noGrp="1"/>
          </p:cNvSpPr>
          <p:nvPr>
            <p:ph type="sldNum" sz="quarter" idx="10"/>
          </p:nvPr>
        </p:nvSpPr>
        <p:spPr/>
        <p:txBody>
          <a:bodyPr/>
          <a:lstStyle/>
          <a:p>
            <a:fld id="{B6095D8C-6973-498F-ABDA-6C9943EEAA3E}" type="slidenum">
              <a:rPr lang="en-US" smtClean="0"/>
              <a:pPr/>
              <a:t>17</a:t>
            </a:fld>
            <a:endParaRPr lang="en-US"/>
          </a:p>
        </p:txBody>
      </p:sp>
    </p:spTree>
    <p:extLst>
      <p:ext uri="{BB962C8B-B14F-4D97-AF65-F5344CB8AC3E}">
        <p14:creationId xmlns:p14="http://schemas.microsoft.com/office/powerpoint/2010/main" val="25756335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 common misconception that if someone holds a Precinct Chairmanship</a:t>
            </a:r>
            <a:r>
              <a:rPr lang="en-US" baseline="0" dirty="0" smtClean="0"/>
              <a:t> and no one files, the position carries over to the next term. The term of office ends after the two year period. One must file again or be elected by the newly elected  CEC.  The same applies to Party Officers.</a:t>
            </a:r>
            <a:endParaRPr lang="en-US" dirty="0"/>
          </a:p>
        </p:txBody>
      </p:sp>
      <p:sp>
        <p:nvSpPr>
          <p:cNvPr id="4" name="Slide Number Placeholder 3"/>
          <p:cNvSpPr>
            <a:spLocks noGrp="1"/>
          </p:cNvSpPr>
          <p:nvPr>
            <p:ph type="sldNum" sz="quarter" idx="10"/>
          </p:nvPr>
        </p:nvSpPr>
        <p:spPr/>
        <p:txBody>
          <a:bodyPr/>
          <a:lstStyle/>
          <a:p>
            <a:fld id="{B6095D8C-6973-498F-ABDA-6C9943EEAA3E}" type="slidenum">
              <a:rPr lang="en-US" smtClean="0"/>
              <a:pPr/>
              <a:t>18</a:t>
            </a:fld>
            <a:endParaRPr lang="en-US"/>
          </a:p>
        </p:txBody>
      </p:sp>
    </p:spTree>
    <p:extLst>
      <p:ext uri="{BB962C8B-B14F-4D97-AF65-F5344CB8AC3E}">
        <p14:creationId xmlns:p14="http://schemas.microsoft.com/office/powerpoint/2010/main" val="5181963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 common misconception that if someone holds a Precinct Chairmanship</a:t>
            </a:r>
            <a:r>
              <a:rPr lang="en-US" baseline="0" dirty="0" smtClean="0"/>
              <a:t> and no one files, the position carries over to the next term. The term of office ends after the two year period. One must file again or be elected by the newly elected  CEC.  The same applies to Party Officers.</a:t>
            </a:r>
            <a:endParaRPr lang="en-US" dirty="0"/>
          </a:p>
        </p:txBody>
      </p:sp>
      <p:sp>
        <p:nvSpPr>
          <p:cNvPr id="4" name="Slide Number Placeholder 3"/>
          <p:cNvSpPr>
            <a:spLocks noGrp="1"/>
          </p:cNvSpPr>
          <p:nvPr>
            <p:ph type="sldNum" sz="quarter" idx="10"/>
          </p:nvPr>
        </p:nvSpPr>
        <p:spPr/>
        <p:txBody>
          <a:bodyPr/>
          <a:lstStyle/>
          <a:p>
            <a:fld id="{B6095D8C-6973-498F-ABDA-6C9943EEAA3E}" type="slidenum">
              <a:rPr lang="en-US" smtClean="0"/>
              <a:pPr/>
              <a:t>19</a:t>
            </a:fld>
            <a:endParaRPr lang="en-US"/>
          </a:p>
        </p:txBody>
      </p:sp>
    </p:spTree>
    <p:extLst>
      <p:ext uri="{BB962C8B-B14F-4D97-AF65-F5344CB8AC3E}">
        <p14:creationId xmlns:p14="http://schemas.microsoft.com/office/powerpoint/2010/main" val="18100035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 common misconception that if someone holds a Precinct Chairmanship</a:t>
            </a:r>
            <a:r>
              <a:rPr lang="en-US" baseline="0" dirty="0" smtClean="0"/>
              <a:t> and no one files, the position carries over to the next term. The term of office ends after the two year period. One must file again or be elected by the newly elected  CEC.  The same applies to Party Officers.</a:t>
            </a:r>
            <a:endParaRPr lang="en-US" dirty="0"/>
          </a:p>
        </p:txBody>
      </p:sp>
      <p:sp>
        <p:nvSpPr>
          <p:cNvPr id="4" name="Slide Number Placeholder 3"/>
          <p:cNvSpPr>
            <a:spLocks noGrp="1"/>
          </p:cNvSpPr>
          <p:nvPr>
            <p:ph type="sldNum" sz="quarter" idx="10"/>
          </p:nvPr>
        </p:nvSpPr>
        <p:spPr/>
        <p:txBody>
          <a:bodyPr/>
          <a:lstStyle/>
          <a:p>
            <a:fld id="{B6095D8C-6973-498F-ABDA-6C9943EEAA3E}" type="slidenum">
              <a:rPr lang="en-US" smtClean="0"/>
              <a:pPr/>
              <a:t>20</a:t>
            </a:fld>
            <a:endParaRPr lang="en-US"/>
          </a:p>
        </p:txBody>
      </p:sp>
    </p:spTree>
    <p:extLst>
      <p:ext uri="{BB962C8B-B14F-4D97-AF65-F5344CB8AC3E}">
        <p14:creationId xmlns:p14="http://schemas.microsoft.com/office/powerpoint/2010/main" val="21410315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 common misconception that if someone holds a Precinct Chairmanship</a:t>
            </a:r>
            <a:r>
              <a:rPr lang="en-US" baseline="0" dirty="0" smtClean="0"/>
              <a:t> and no one files, the position carries over to the next term. The term of office ends after the two year period. One must file again or be elected by the newly elected  CEC.  The same applies to Party Officers.</a:t>
            </a:r>
            <a:endParaRPr lang="en-US" dirty="0"/>
          </a:p>
        </p:txBody>
      </p:sp>
      <p:sp>
        <p:nvSpPr>
          <p:cNvPr id="4" name="Slide Number Placeholder 3"/>
          <p:cNvSpPr>
            <a:spLocks noGrp="1"/>
          </p:cNvSpPr>
          <p:nvPr>
            <p:ph type="sldNum" sz="quarter" idx="10"/>
          </p:nvPr>
        </p:nvSpPr>
        <p:spPr/>
        <p:txBody>
          <a:bodyPr/>
          <a:lstStyle/>
          <a:p>
            <a:fld id="{B6095D8C-6973-498F-ABDA-6C9943EEAA3E}" type="slidenum">
              <a:rPr lang="en-US" smtClean="0"/>
              <a:pPr/>
              <a:t>21</a:t>
            </a:fld>
            <a:endParaRPr lang="en-US"/>
          </a:p>
        </p:txBody>
      </p:sp>
    </p:spTree>
    <p:extLst>
      <p:ext uri="{BB962C8B-B14F-4D97-AF65-F5344CB8AC3E}">
        <p14:creationId xmlns:p14="http://schemas.microsoft.com/office/powerpoint/2010/main" val="29295123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 common misconception that if someone holds a Precinct Chairmanship</a:t>
            </a:r>
            <a:r>
              <a:rPr lang="en-US" baseline="0" dirty="0" smtClean="0"/>
              <a:t> and no one files, the position carries over to the next term. The term of office ends after the two year period. One must file again or be elected by the newly elected  CEC.  The same applies to Party Officers.</a:t>
            </a:r>
            <a:endParaRPr lang="en-US" dirty="0"/>
          </a:p>
        </p:txBody>
      </p:sp>
      <p:sp>
        <p:nvSpPr>
          <p:cNvPr id="4" name="Slide Number Placeholder 3"/>
          <p:cNvSpPr>
            <a:spLocks noGrp="1"/>
          </p:cNvSpPr>
          <p:nvPr>
            <p:ph type="sldNum" sz="quarter" idx="10"/>
          </p:nvPr>
        </p:nvSpPr>
        <p:spPr/>
        <p:txBody>
          <a:bodyPr/>
          <a:lstStyle/>
          <a:p>
            <a:fld id="{B6095D8C-6973-498F-ABDA-6C9943EEAA3E}" type="slidenum">
              <a:rPr lang="en-US" smtClean="0"/>
              <a:pPr/>
              <a:t>22</a:t>
            </a:fld>
            <a:endParaRPr lang="en-US"/>
          </a:p>
        </p:txBody>
      </p:sp>
    </p:spTree>
    <p:extLst>
      <p:ext uri="{BB962C8B-B14F-4D97-AF65-F5344CB8AC3E}">
        <p14:creationId xmlns:p14="http://schemas.microsoft.com/office/powerpoint/2010/main" val="21513272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 common misconception that if someone holds a Precinct Chairmanship</a:t>
            </a:r>
            <a:r>
              <a:rPr lang="en-US" baseline="0" dirty="0" smtClean="0"/>
              <a:t> and no one files, the position carries over to the next term. The term of office ends after the two year period. One must file again or be elected by the newly elected  CEC.  The same applies to Party Officers.</a:t>
            </a:r>
            <a:endParaRPr lang="en-US" dirty="0"/>
          </a:p>
        </p:txBody>
      </p:sp>
      <p:sp>
        <p:nvSpPr>
          <p:cNvPr id="4" name="Slide Number Placeholder 3"/>
          <p:cNvSpPr>
            <a:spLocks noGrp="1"/>
          </p:cNvSpPr>
          <p:nvPr>
            <p:ph type="sldNum" sz="quarter" idx="10"/>
          </p:nvPr>
        </p:nvSpPr>
        <p:spPr/>
        <p:txBody>
          <a:bodyPr/>
          <a:lstStyle/>
          <a:p>
            <a:fld id="{B6095D8C-6973-498F-ABDA-6C9943EEAA3E}" type="slidenum">
              <a:rPr lang="en-US" smtClean="0"/>
              <a:pPr/>
              <a:t>23</a:t>
            </a:fld>
            <a:endParaRPr lang="en-US"/>
          </a:p>
        </p:txBody>
      </p:sp>
    </p:spTree>
    <p:extLst>
      <p:ext uri="{BB962C8B-B14F-4D97-AF65-F5344CB8AC3E}">
        <p14:creationId xmlns:p14="http://schemas.microsoft.com/office/powerpoint/2010/main" val="14107919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 common misconception that if someone holds a Precinct Chairmanship</a:t>
            </a:r>
            <a:r>
              <a:rPr lang="en-US" baseline="0" dirty="0" smtClean="0"/>
              <a:t> and no one files, the position carries over to the next term. The term of office ends after the two year period. One must file again or be elected by the newly elected  CEC.  The same applies to Party Officers.</a:t>
            </a:r>
            <a:endParaRPr lang="en-US" dirty="0"/>
          </a:p>
        </p:txBody>
      </p:sp>
      <p:sp>
        <p:nvSpPr>
          <p:cNvPr id="4" name="Slide Number Placeholder 3"/>
          <p:cNvSpPr>
            <a:spLocks noGrp="1"/>
          </p:cNvSpPr>
          <p:nvPr>
            <p:ph type="sldNum" sz="quarter" idx="10"/>
          </p:nvPr>
        </p:nvSpPr>
        <p:spPr/>
        <p:txBody>
          <a:bodyPr/>
          <a:lstStyle/>
          <a:p>
            <a:fld id="{B6095D8C-6973-498F-ABDA-6C9943EEAA3E}" type="slidenum">
              <a:rPr lang="en-US" smtClean="0"/>
              <a:pPr/>
              <a:t>24</a:t>
            </a:fld>
            <a:endParaRPr lang="en-US"/>
          </a:p>
        </p:txBody>
      </p:sp>
    </p:spTree>
    <p:extLst>
      <p:ext uri="{BB962C8B-B14F-4D97-AF65-F5344CB8AC3E}">
        <p14:creationId xmlns:p14="http://schemas.microsoft.com/office/powerpoint/2010/main" val="20443348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 common misconception that if someone holds a Precinct Chairmanship</a:t>
            </a:r>
            <a:r>
              <a:rPr lang="en-US" baseline="0" dirty="0" smtClean="0"/>
              <a:t> and no one files, the position carries over to the next term. The term of office ends after the two year period. One must file again or be elected by the newly elected  CEC.  The same applies to Party Officers.</a:t>
            </a:r>
            <a:endParaRPr lang="en-US" dirty="0"/>
          </a:p>
        </p:txBody>
      </p:sp>
      <p:sp>
        <p:nvSpPr>
          <p:cNvPr id="4" name="Slide Number Placeholder 3"/>
          <p:cNvSpPr>
            <a:spLocks noGrp="1"/>
          </p:cNvSpPr>
          <p:nvPr>
            <p:ph type="sldNum" sz="quarter" idx="10"/>
          </p:nvPr>
        </p:nvSpPr>
        <p:spPr/>
        <p:txBody>
          <a:bodyPr/>
          <a:lstStyle/>
          <a:p>
            <a:fld id="{B6095D8C-6973-498F-ABDA-6C9943EEAA3E}" type="slidenum">
              <a:rPr lang="en-US" smtClean="0"/>
              <a:pPr/>
              <a:t>25</a:t>
            </a:fld>
            <a:endParaRPr lang="en-US"/>
          </a:p>
        </p:txBody>
      </p:sp>
    </p:spTree>
    <p:extLst>
      <p:ext uri="{BB962C8B-B14F-4D97-AF65-F5344CB8AC3E}">
        <p14:creationId xmlns:p14="http://schemas.microsoft.com/office/powerpoint/2010/main" val="216365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095D8C-6973-498F-ABDA-6C9943EEAA3E}" type="slidenum">
              <a:rPr lang="en-US" smtClean="0"/>
              <a:pPr/>
              <a:t>8</a:t>
            </a:fld>
            <a:endParaRPr lang="en-US"/>
          </a:p>
        </p:txBody>
      </p:sp>
    </p:spTree>
    <p:extLst>
      <p:ext uri="{BB962C8B-B14F-4D97-AF65-F5344CB8AC3E}">
        <p14:creationId xmlns:p14="http://schemas.microsoft.com/office/powerpoint/2010/main" val="3100512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are putting out a call for other meetings by email, be sure to get confirmation of receipt from each</a:t>
            </a:r>
            <a:r>
              <a:rPr lang="en-US" baseline="0" dirty="0" smtClean="0"/>
              <a:t> PC.</a:t>
            </a:r>
            <a:endParaRPr lang="en-US" dirty="0"/>
          </a:p>
        </p:txBody>
      </p:sp>
      <p:sp>
        <p:nvSpPr>
          <p:cNvPr id="4" name="Slide Number Placeholder 3"/>
          <p:cNvSpPr>
            <a:spLocks noGrp="1"/>
          </p:cNvSpPr>
          <p:nvPr>
            <p:ph type="sldNum" sz="quarter" idx="10"/>
          </p:nvPr>
        </p:nvSpPr>
        <p:spPr/>
        <p:txBody>
          <a:bodyPr/>
          <a:lstStyle/>
          <a:p>
            <a:fld id="{B6095D8C-6973-498F-ABDA-6C9943EEAA3E}" type="slidenum">
              <a:rPr lang="en-US" smtClean="0"/>
              <a:pPr/>
              <a:t>9</a:t>
            </a:fld>
            <a:endParaRPr lang="en-US"/>
          </a:p>
        </p:txBody>
      </p:sp>
    </p:spTree>
    <p:extLst>
      <p:ext uri="{BB962C8B-B14F-4D97-AF65-F5344CB8AC3E}">
        <p14:creationId xmlns:p14="http://schemas.microsoft.com/office/powerpoint/2010/main" val="791985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are putting out a call for other meetings by email, be sure to get confirmation of receipt from each</a:t>
            </a:r>
            <a:r>
              <a:rPr lang="en-US" baseline="0" dirty="0" smtClean="0"/>
              <a:t> PC.</a:t>
            </a:r>
            <a:endParaRPr lang="en-US" dirty="0"/>
          </a:p>
        </p:txBody>
      </p:sp>
      <p:sp>
        <p:nvSpPr>
          <p:cNvPr id="4" name="Slide Number Placeholder 3"/>
          <p:cNvSpPr>
            <a:spLocks noGrp="1"/>
          </p:cNvSpPr>
          <p:nvPr>
            <p:ph type="sldNum" sz="quarter" idx="10"/>
          </p:nvPr>
        </p:nvSpPr>
        <p:spPr/>
        <p:txBody>
          <a:bodyPr/>
          <a:lstStyle/>
          <a:p>
            <a:fld id="{B6095D8C-6973-498F-ABDA-6C9943EEAA3E}" type="slidenum">
              <a:rPr lang="en-US" smtClean="0"/>
              <a:pPr/>
              <a:t>10</a:t>
            </a:fld>
            <a:endParaRPr lang="en-US"/>
          </a:p>
        </p:txBody>
      </p:sp>
    </p:spTree>
    <p:extLst>
      <p:ext uri="{BB962C8B-B14F-4D97-AF65-F5344CB8AC3E}">
        <p14:creationId xmlns:p14="http://schemas.microsoft.com/office/powerpoint/2010/main" val="6750635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When filling vacancies,</a:t>
            </a:r>
            <a:r>
              <a:rPr lang="en-US" sz="1600" baseline="0" dirty="0" smtClean="0"/>
              <a:t> it is important to note that PROXY voting is not allowed. However voting by mail or email is, be sure you have confirmation that each seated Precinct Chairman received their ballot or call for votes. </a:t>
            </a:r>
          </a:p>
          <a:p>
            <a:r>
              <a:rPr lang="en-US" sz="1600" baseline="0" dirty="0" smtClean="0"/>
              <a:t>Once the votes have been returned, send confirmation and be sure to keep on file.</a:t>
            </a:r>
            <a:endParaRPr lang="en-US" sz="1600" dirty="0"/>
          </a:p>
        </p:txBody>
      </p:sp>
      <p:sp>
        <p:nvSpPr>
          <p:cNvPr id="4" name="Slide Number Placeholder 3"/>
          <p:cNvSpPr>
            <a:spLocks noGrp="1"/>
          </p:cNvSpPr>
          <p:nvPr>
            <p:ph type="sldNum" sz="quarter" idx="10"/>
          </p:nvPr>
        </p:nvSpPr>
        <p:spPr/>
        <p:txBody>
          <a:bodyPr/>
          <a:lstStyle/>
          <a:p>
            <a:fld id="{B6095D8C-6973-498F-ABDA-6C9943EEAA3E}" type="slidenum">
              <a:rPr lang="en-US" smtClean="0"/>
              <a:pPr/>
              <a:t>11</a:t>
            </a:fld>
            <a:endParaRPr lang="en-US"/>
          </a:p>
        </p:txBody>
      </p:sp>
    </p:spTree>
    <p:extLst>
      <p:ext uri="{BB962C8B-B14F-4D97-AF65-F5344CB8AC3E}">
        <p14:creationId xmlns:p14="http://schemas.microsoft.com/office/powerpoint/2010/main" val="28940866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 common misconception that if someone holds a Precinct Chairmanship</a:t>
            </a:r>
            <a:r>
              <a:rPr lang="en-US" baseline="0" dirty="0" smtClean="0"/>
              <a:t> and no one files, the position carries over to the next term. The term of office ends after the two year period. One must file again or be elected by the newly elected  CEC.  The same applies to Party Officers.</a:t>
            </a:r>
            <a:endParaRPr lang="en-US" dirty="0"/>
          </a:p>
        </p:txBody>
      </p:sp>
      <p:sp>
        <p:nvSpPr>
          <p:cNvPr id="4" name="Slide Number Placeholder 3"/>
          <p:cNvSpPr>
            <a:spLocks noGrp="1"/>
          </p:cNvSpPr>
          <p:nvPr>
            <p:ph type="sldNum" sz="quarter" idx="10"/>
          </p:nvPr>
        </p:nvSpPr>
        <p:spPr/>
        <p:txBody>
          <a:bodyPr/>
          <a:lstStyle/>
          <a:p>
            <a:fld id="{B6095D8C-6973-498F-ABDA-6C9943EEAA3E}" type="slidenum">
              <a:rPr lang="en-US" smtClean="0"/>
              <a:pPr/>
              <a:t>12</a:t>
            </a:fld>
            <a:endParaRPr lang="en-US"/>
          </a:p>
        </p:txBody>
      </p:sp>
    </p:spTree>
    <p:extLst>
      <p:ext uri="{BB962C8B-B14F-4D97-AF65-F5344CB8AC3E}">
        <p14:creationId xmlns:p14="http://schemas.microsoft.com/office/powerpoint/2010/main" val="12060185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 common misconception that if someone holds a Precinct Chairmanship</a:t>
            </a:r>
            <a:r>
              <a:rPr lang="en-US" baseline="0" dirty="0" smtClean="0"/>
              <a:t> and no one files, the position carries over to the next term. The term of office ends after the two year period. One must file again or be elected by the newly elected  CEC.  The same applies to Party Officers.</a:t>
            </a:r>
            <a:endParaRPr lang="en-US" dirty="0"/>
          </a:p>
        </p:txBody>
      </p:sp>
      <p:sp>
        <p:nvSpPr>
          <p:cNvPr id="4" name="Slide Number Placeholder 3"/>
          <p:cNvSpPr>
            <a:spLocks noGrp="1"/>
          </p:cNvSpPr>
          <p:nvPr>
            <p:ph type="sldNum" sz="quarter" idx="10"/>
          </p:nvPr>
        </p:nvSpPr>
        <p:spPr/>
        <p:txBody>
          <a:bodyPr/>
          <a:lstStyle/>
          <a:p>
            <a:fld id="{B6095D8C-6973-498F-ABDA-6C9943EEAA3E}" type="slidenum">
              <a:rPr lang="en-US" smtClean="0"/>
              <a:pPr/>
              <a:t>14</a:t>
            </a:fld>
            <a:endParaRPr lang="en-US"/>
          </a:p>
        </p:txBody>
      </p:sp>
    </p:spTree>
    <p:extLst>
      <p:ext uri="{BB962C8B-B14F-4D97-AF65-F5344CB8AC3E}">
        <p14:creationId xmlns:p14="http://schemas.microsoft.com/office/powerpoint/2010/main" val="2640025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 common misconception that if someone holds a Precinct Chairmanship</a:t>
            </a:r>
            <a:r>
              <a:rPr lang="en-US" baseline="0" dirty="0" smtClean="0"/>
              <a:t> and no one files, the position carries over to the next term. The term of office ends after the two year period. One must file again or be elected by the newly elected  CEC.  The same applies to Party Officers.</a:t>
            </a:r>
            <a:endParaRPr lang="en-US" dirty="0"/>
          </a:p>
        </p:txBody>
      </p:sp>
      <p:sp>
        <p:nvSpPr>
          <p:cNvPr id="4" name="Slide Number Placeholder 3"/>
          <p:cNvSpPr>
            <a:spLocks noGrp="1"/>
          </p:cNvSpPr>
          <p:nvPr>
            <p:ph type="sldNum" sz="quarter" idx="10"/>
          </p:nvPr>
        </p:nvSpPr>
        <p:spPr/>
        <p:txBody>
          <a:bodyPr/>
          <a:lstStyle/>
          <a:p>
            <a:fld id="{B6095D8C-6973-498F-ABDA-6C9943EEAA3E}" type="slidenum">
              <a:rPr lang="en-US" smtClean="0"/>
              <a:pPr/>
              <a:t>15</a:t>
            </a:fld>
            <a:endParaRPr lang="en-US"/>
          </a:p>
        </p:txBody>
      </p:sp>
    </p:spTree>
    <p:extLst>
      <p:ext uri="{BB962C8B-B14F-4D97-AF65-F5344CB8AC3E}">
        <p14:creationId xmlns:p14="http://schemas.microsoft.com/office/powerpoint/2010/main" val="36350306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 common misconception that if someone holds a Precinct Chairmanship</a:t>
            </a:r>
            <a:r>
              <a:rPr lang="en-US" baseline="0" dirty="0" smtClean="0"/>
              <a:t> and no one files, the position carries over to the next term. The term of office ends after the two year period. One must file again or be elected by the newly elected  CEC.  The same applies to Party Officers.</a:t>
            </a:r>
            <a:endParaRPr lang="en-US" dirty="0"/>
          </a:p>
        </p:txBody>
      </p:sp>
      <p:sp>
        <p:nvSpPr>
          <p:cNvPr id="4" name="Slide Number Placeholder 3"/>
          <p:cNvSpPr>
            <a:spLocks noGrp="1"/>
          </p:cNvSpPr>
          <p:nvPr>
            <p:ph type="sldNum" sz="quarter" idx="10"/>
          </p:nvPr>
        </p:nvSpPr>
        <p:spPr/>
        <p:txBody>
          <a:bodyPr/>
          <a:lstStyle/>
          <a:p>
            <a:fld id="{B6095D8C-6973-498F-ABDA-6C9943EEAA3E}" type="slidenum">
              <a:rPr lang="en-US" smtClean="0"/>
              <a:pPr/>
              <a:t>16</a:t>
            </a:fld>
            <a:endParaRPr lang="en-US"/>
          </a:p>
        </p:txBody>
      </p:sp>
    </p:spTree>
    <p:extLst>
      <p:ext uri="{BB962C8B-B14F-4D97-AF65-F5344CB8AC3E}">
        <p14:creationId xmlns:p14="http://schemas.microsoft.com/office/powerpoint/2010/main" val="2269317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96CC104-84F3-4E84-BCD1-A5197D800E03}" type="datetime1">
              <a:rPr lang="en-US" smtClean="0"/>
              <a:pPr/>
              <a:t>7/17/2015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4CBD4C-E203-4E28-8DA8-ECAF8F419F70}" type="datetime1">
              <a:rPr lang="en-US" smtClean="0"/>
              <a:pPr/>
              <a:t>7/17/2015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6915912" y="3009901"/>
            <a:ext cx="457200" cy="441325"/>
          </a:xfrm>
        </p:spPr>
        <p:txBody>
          <a:body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6569C3-2011-46EE-AB62-7DCDC8631CC1}" type="datetime1">
              <a:rPr lang="en-US" smtClean="0"/>
              <a:pPr/>
              <a:t>7/17/2015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96CC104-84F3-4E84-BCD1-A5197D800E03}" type="datetime1">
              <a:rPr lang="en-US" smtClean="0"/>
              <a:pPr/>
              <a:t>7/17/2015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F0700DC-9567-4BCF-AED8-261A2C584668}" type="datetime1">
              <a:rPr lang="en-US" smtClean="0"/>
              <a:pPr/>
              <a:t>7/17/2015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DB5B870-A4F6-427B-8B58-710E1C0A5C69}" type="datetime1">
              <a:rPr lang="en-US" smtClean="0"/>
              <a:pPr/>
              <a:t>7/17/2015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285F15C-8E72-4C9B-A300-15D3B2C1ABF5}" type="datetime1">
              <a:rPr lang="en-US" smtClean="0"/>
              <a:pPr/>
              <a:t>7/17/2015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9CA2A65-24EE-4D03-9A00-332766B3ADF5}" type="datetime1">
              <a:rPr lang="en-US" smtClean="0"/>
              <a:pPr/>
              <a:t>7/17/2015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6A7AD1C-1765-4DC4-948C-BCC5C4CDB458}" type="datetime1">
              <a:rPr lang="en-US" smtClean="0"/>
              <a:pPr/>
              <a:t>7/17/2015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Tree>
  </p:cSld>
  <p:clrMapOvr>
    <a:masterClrMapping/>
  </p:clrMapOvr>
  <p:transition spd="slow">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 name="Date Placeholder 1"/>
          <p:cNvSpPr>
            <a:spLocks noGrp="1"/>
          </p:cNvSpPr>
          <p:nvPr>
            <p:ph type="dt" sz="half" idx="10"/>
          </p:nvPr>
        </p:nvSpPr>
        <p:spPr/>
        <p:txBody>
          <a:bodyPr/>
          <a:lstStyle/>
          <a:p>
            <a:fld id="{B575F513-8AD3-41FD-9EC1-9AB84A03676D}" type="datetime1">
              <a:rPr lang="en-US" smtClean="0"/>
              <a:pPr/>
              <a:t>7/17/2015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506A422-9161-49CD-8940-6F79FD4E4989}" type="slidenum">
              <a:rPr lang="en-US" smtClean="0"/>
              <a:pPr/>
              <a:t>‹#›</a:t>
            </a:fld>
            <a:endParaRPr lang="en-US"/>
          </a:p>
        </p:txBody>
      </p:sp>
    </p:spTree>
  </p:cSld>
  <p:clrMapOvr>
    <a:masterClrMapping/>
  </p:clrMapOvr>
  <p:transition spd="slow">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p:txBody>
          <a:bodyPr/>
          <a:lstStyle/>
          <a:p>
            <a:fld id="{EA24D93C-4FF5-45C4-9276-5AA184CD09DB}" type="datetime1">
              <a:rPr lang="en-US" smtClean="0"/>
              <a:pPr/>
              <a:t>7/17/2015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F0700DC-9567-4BCF-AED8-261A2C584668}" type="datetime1">
              <a:rPr lang="en-US" smtClean="0"/>
              <a:pPr/>
              <a:t>7/17/2015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a:xfrm>
            <a:off x="5788152" y="6404984"/>
            <a:ext cx="3044952" cy="365760"/>
          </a:xfrm>
        </p:spPr>
        <p:txBody>
          <a:bodyPr/>
          <a:lstStyle/>
          <a:p>
            <a:fld id="{DA58BC0D-DFEF-476E-AEBE-05C1E190EA04}" type="datetime1">
              <a:rPr lang="en-US" smtClean="0"/>
              <a:pPr/>
              <a:t>7/17/2015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transition spd="slow">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4CBD4C-E203-4E28-8DA8-ECAF8F419F70}" type="datetime1">
              <a:rPr lang="en-US" smtClean="0"/>
              <a:pPr/>
              <a:t>7/17/2015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6915912" y="3009901"/>
            <a:ext cx="457200" cy="441325"/>
          </a:xfrm>
        </p:spPr>
        <p:txBody>
          <a:body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6569C3-2011-46EE-AB62-7DCDC8631CC1}" type="datetime1">
              <a:rPr lang="en-US" smtClean="0"/>
              <a:pPr/>
              <a:t>7/17/2015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DB5B870-A4F6-427B-8B58-710E1C0A5C69}" type="datetime1">
              <a:rPr lang="en-US" smtClean="0"/>
              <a:pPr/>
              <a:t>7/17/2015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285F15C-8E72-4C9B-A300-15D3B2C1ABF5}" type="datetime1">
              <a:rPr lang="en-US" smtClean="0"/>
              <a:pPr/>
              <a:t>7/17/2015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9CA2A65-24EE-4D03-9A00-332766B3ADF5}" type="datetime1">
              <a:rPr lang="en-US" smtClean="0"/>
              <a:pPr/>
              <a:t>7/17/2015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6A7AD1C-1765-4DC4-948C-BCC5C4CDB458}" type="datetime1">
              <a:rPr lang="en-US" smtClean="0"/>
              <a:pPr/>
              <a:t>7/17/2015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 name="Date Placeholder 1"/>
          <p:cNvSpPr>
            <a:spLocks noGrp="1"/>
          </p:cNvSpPr>
          <p:nvPr>
            <p:ph type="dt" sz="half" idx="10"/>
          </p:nvPr>
        </p:nvSpPr>
        <p:spPr/>
        <p:txBody>
          <a:bodyPr/>
          <a:lstStyle/>
          <a:p>
            <a:fld id="{B575F513-8AD3-41FD-9EC1-9AB84A03676D}" type="datetime1">
              <a:rPr lang="en-US" smtClean="0"/>
              <a:pPr/>
              <a:t>7/17/2015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506A422-9161-49CD-8940-6F79FD4E4989}" type="slidenum">
              <a:rPr lang="en-US" smtClean="0"/>
              <a:pPr/>
              <a:t>‹#›</a:t>
            </a:fld>
            <a:endParaRPr lang="en-US"/>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p:txBody>
          <a:bodyPr/>
          <a:lstStyle/>
          <a:p>
            <a:fld id="{EA24D93C-4FF5-45C4-9276-5AA184CD09DB}" type="datetime1">
              <a:rPr lang="en-US" smtClean="0"/>
              <a:pPr/>
              <a:t>7/17/2015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a:xfrm>
            <a:off x="5788152" y="6404984"/>
            <a:ext cx="3044952" cy="365760"/>
          </a:xfrm>
        </p:spPr>
        <p:txBody>
          <a:bodyPr/>
          <a:lstStyle/>
          <a:p>
            <a:fld id="{DA58BC0D-DFEF-476E-AEBE-05C1E190EA04}" type="datetime1">
              <a:rPr lang="en-US" smtClean="0"/>
              <a:pPr/>
              <a:t>7/17/2015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F530185-DDC8-4EF9-8A9F-C19C5011D029}" type="datetime1">
              <a:rPr lang="en-US" smtClean="0"/>
              <a:pPr/>
              <a:t>7/17/2015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fade/>
  </p:transition>
  <p:hf sldNum="0"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F530185-DDC8-4EF9-8A9F-C19C5011D029}" type="datetime1">
              <a:rPr lang="en-US" smtClean="0"/>
              <a:pPr/>
              <a:t>7/17/2015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506A422-9161-49CD-8940-6F79FD4E4989}" type="slidenum">
              <a:rPr lang="en-US" smtClean="0">
                <a:solidFill>
                  <a:srgbClr val="1B587C">
                    <a:shade val="75000"/>
                  </a:srgbClr>
                </a:solidFill>
              </a:rPr>
              <a:pPr/>
              <a:t>‹#›</a:t>
            </a:fld>
            <a:endParaRPr lang="en-US">
              <a:solidFill>
                <a:srgbClr val="1B587C">
                  <a:shade val="75000"/>
                </a:srgb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fade/>
  </p:transition>
  <p:hf sldNum="0"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smtClean="0"/>
          </a:p>
          <a:p>
            <a:endParaRPr lang="en-US" dirty="0" smtClean="0"/>
          </a:p>
        </p:txBody>
      </p:sp>
      <p:sp>
        <p:nvSpPr>
          <p:cNvPr id="2" name="Title 1"/>
          <p:cNvSpPr>
            <a:spLocks noGrp="1"/>
          </p:cNvSpPr>
          <p:nvPr>
            <p:ph type="ctrTitle"/>
          </p:nvPr>
        </p:nvSpPr>
        <p:spPr>
          <a:xfrm>
            <a:off x="609600" y="609600"/>
            <a:ext cx="7772400" cy="1371600"/>
          </a:xfrm>
        </p:spPr>
        <p:txBody>
          <a:bodyPr>
            <a:noAutofit/>
          </a:bodyPr>
          <a:lstStyle/>
          <a:p>
            <a:r>
              <a:rPr lang="en-US" sz="4400" b="1" dirty="0" smtClean="0">
                <a:solidFill>
                  <a:schemeClr val="tx1">
                    <a:lumMod val="50000"/>
                    <a:lumOff val="50000"/>
                  </a:schemeClr>
                </a:solidFill>
              </a:rPr>
              <a:t>Basic Republican Party Structure</a:t>
            </a:r>
            <a:endParaRPr lang="en-US" sz="4400" dirty="0">
              <a:solidFill>
                <a:schemeClr val="tx1">
                  <a:lumMod val="50000"/>
                  <a:lumOff val="50000"/>
                </a:schemeClr>
              </a:solidFill>
            </a:endParaRPr>
          </a:p>
        </p:txBody>
      </p:sp>
      <p:pic>
        <p:nvPicPr>
          <p:cNvPr id="6" name="Content Placeholder 5" descr="RPT Elephant.JPG"/>
          <p:cNvPicPr>
            <a:picLocks noChangeAspect="1"/>
          </p:cNvPicPr>
          <p:nvPr/>
        </p:nvPicPr>
        <p:blipFill>
          <a:blip r:embed="rId2" cstate="print"/>
          <a:stretch>
            <a:fillRect/>
          </a:stretch>
        </p:blipFill>
        <p:spPr>
          <a:xfrm>
            <a:off x="2209800" y="2667000"/>
            <a:ext cx="4669028" cy="3493516"/>
          </a:xfrm>
          <a:prstGeom prst="rect">
            <a:avLst/>
          </a:prstGeom>
        </p:spPr>
      </p:pic>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County Bylaws</a:t>
            </a:r>
            <a:endParaRPr lang="en-US" dirty="0"/>
          </a:p>
        </p:txBody>
      </p:sp>
      <p:sp>
        <p:nvSpPr>
          <p:cNvPr id="3" name="Content Placeholder 2"/>
          <p:cNvSpPr>
            <a:spLocks noGrp="1"/>
          </p:cNvSpPr>
          <p:nvPr>
            <p:ph sz="quarter" idx="1"/>
          </p:nvPr>
        </p:nvSpPr>
        <p:spPr>
          <a:xfrm>
            <a:off x="301752" y="1524000"/>
            <a:ext cx="8503920" cy="4876800"/>
          </a:xfrm>
        </p:spPr>
        <p:txBody>
          <a:bodyPr>
            <a:normAutofit/>
          </a:bodyPr>
          <a:lstStyle/>
          <a:p>
            <a:pPr>
              <a:buClr>
                <a:srgbClr val="C00000"/>
              </a:buClr>
            </a:pPr>
            <a:r>
              <a:rPr lang="en-US" sz="2800" dirty="0"/>
              <a:t>Does your County Party have Bylaws?</a:t>
            </a:r>
          </a:p>
          <a:p>
            <a:pPr lvl="1">
              <a:buClr>
                <a:srgbClr val="C00000"/>
              </a:buClr>
            </a:pPr>
            <a:r>
              <a:rPr lang="en-US" sz="2300" dirty="0"/>
              <a:t>Yes or </a:t>
            </a:r>
            <a:r>
              <a:rPr lang="en-US" sz="2300" dirty="0" smtClean="0"/>
              <a:t>No</a:t>
            </a:r>
            <a:endParaRPr lang="en-US" sz="2300" dirty="0"/>
          </a:p>
          <a:p>
            <a:pPr lvl="0">
              <a:buClr>
                <a:srgbClr val="C00000"/>
              </a:buClr>
            </a:pPr>
            <a:r>
              <a:rPr lang="en-US" sz="2800" dirty="0" smtClean="0"/>
              <a:t>Bylaws do not “carry over” </a:t>
            </a:r>
          </a:p>
          <a:p>
            <a:pPr lvl="1">
              <a:buClr>
                <a:srgbClr val="C00000"/>
              </a:buClr>
            </a:pPr>
            <a:r>
              <a:rPr lang="en-US" sz="2300" dirty="0" smtClean="0"/>
              <a:t>You must pass your bylaws every two years at the Organizational Meeting</a:t>
            </a:r>
          </a:p>
          <a:p>
            <a:pPr lvl="2">
              <a:buClr>
                <a:srgbClr val="C00000"/>
              </a:buClr>
            </a:pPr>
            <a:r>
              <a:rPr lang="en-US" sz="2100" dirty="0" smtClean="0"/>
              <a:t>Even if the wording is exactly the same</a:t>
            </a:r>
          </a:p>
          <a:p>
            <a:pPr lvl="3">
              <a:buClr>
                <a:srgbClr val="C00000"/>
              </a:buClr>
            </a:pPr>
            <a:r>
              <a:rPr lang="en-US" sz="2100" dirty="0" smtClean="0"/>
              <a:t>It is a new body and therefore must pass the bylaws</a:t>
            </a:r>
            <a:endParaRPr lang="en-US" sz="1600" dirty="0" smtClean="0"/>
          </a:p>
          <a:p>
            <a:pPr>
              <a:buClr>
                <a:srgbClr val="C00000"/>
              </a:buClr>
            </a:pPr>
            <a:r>
              <a:rPr lang="en-US" sz="2800" dirty="0" smtClean="0"/>
              <a:t>Bylaws also help give authority and determine responsibilities</a:t>
            </a:r>
          </a:p>
          <a:p>
            <a:pPr lvl="1">
              <a:buClr>
                <a:srgbClr val="C00000"/>
              </a:buClr>
            </a:pPr>
            <a:r>
              <a:rPr lang="en-US" sz="2300" dirty="0" smtClean="0"/>
              <a:t>NOTE:  Statutory duties (responsibilities outlined by state law) CANNOT be delegated or reassigned</a:t>
            </a:r>
          </a:p>
        </p:txBody>
      </p:sp>
    </p:spTree>
    <p:extLst>
      <p:ext uri="{BB962C8B-B14F-4D97-AF65-F5344CB8AC3E}">
        <p14:creationId xmlns:p14="http://schemas.microsoft.com/office/powerpoint/2010/main" val="182386892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3">
                                            <p:txEl>
                                              <p:pRg st="3" end="3"/>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57200"/>
            <a:ext cx="8534400" cy="1371600"/>
          </a:xfrm>
        </p:spPr>
        <p:txBody>
          <a:bodyPr>
            <a:normAutofit/>
          </a:bodyPr>
          <a:lstStyle/>
          <a:p>
            <a:r>
              <a:rPr lang="en-US" sz="3600" b="1" dirty="0" smtClean="0"/>
              <a:t>County Executive Committee (CEC)</a:t>
            </a:r>
            <a:endParaRPr lang="en-US" sz="3600" dirty="0"/>
          </a:p>
        </p:txBody>
      </p:sp>
      <p:sp>
        <p:nvSpPr>
          <p:cNvPr id="3" name="Content Placeholder 2"/>
          <p:cNvSpPr>
            <a:spLocks noGrp="1"/>
          </p:cNvSpPr>
          <p:nvPr>
            <p:ph sz="quarter" idx="1"/>
          </p:nvPr>
        </p:nvSpPr>
        <p:spPr>
          <a:xfrm>
            <a:off x="301752" y="1752600"/>
            <a:ext cx="8503920" cy="5029200"/>
          </a:xfrm>
        </p:spPr>
        <p:txBody>
          <a:bodyPr>
            <a:normAutofit/>
          </a:bodyPr>
          <a:lstStyle/>
          <a:p>
            <a:pPr lvl="0">
              <a:buClr>
                <a:srgbClr val="C00000"/>
              </a:buClr>
            </a:pPr>
            <a:r>
              <a:rPr lang="en-US" sz="2800" dirty="0" smtClean="0"/>
              <a:t>CEC Voting </a:t>
            </a:r>
            <a:r>
              <a:rPr lang="en-US" sz="2800" dirty="0" smtClean="0"/>
              <a:t>Members </a:t>
            </a:r>
            <a:r>
              <a:rPr lang="en-US" sz="1000" dirty="0" smtClean="0"/>
              <a:t>(State Law)</a:t>
            </a:r>
            <a:endParaRPr lang="en-US" sz="1000" dirty="0" smtClean="0"/>
          </a:p>
          <a:p>
            <a:pPr lvl="1">
              <a:buClr>
                <a:srgbClr val="C00000"/>
              </a:buClr>
            </a:pPr>
            <a:r>
              <a:rPr lang="en-US" sz="2400" dirty="0" smtClean="0"/>
              <a:t>The </a:t>
            </a:r>
            <a:r>
              <a:rPr lang="en-US" sz="2400" b="1" u="sng" dirty="0" smtClean="0"/>
              <a:t>only</a:t>
            </a:r>
            <a:r>
              <a:rPr lang="en-US" sz="2400" dirty="0" smtClean="0"/>
              <a:t> VOTING </a:t>
            </a:r>
            <a:r>
              <a:rPr lang="en-US" sz="2400" dirty="0"/>
              <a:t>members of the </a:t>
            </a:r>
            <a:r>
              <a:rPr lang="en-US" sz="2400" dirty="0" smtClean="0"/>
              <a:t>CEC </a:t>
            </a:r>
            <a:r>
              <a:rPr lang="en-US" sz="2400" dirty="0"/>
              <a:t>when conducting official business required by the Texas Election Code</a:t>
            </a:r>
          </a:p>
          <a:p>
            <a:pPr lvl="2">
              <a:buClr>
                <a:srgbClr val="C00000"/>
              </a:buClr>
            </a:pPr>
            <a:r>
              <a:rPr lang="en-US" sz="2400" dirty="0" smtClean="0"/>
              <a:t>County Chair</a:t>
            </a:r>
          </a:p>
          <a:p>
            <a:pPr lvl="2">
              <a:buClr>
                <a:srgbClr val="C00000"/>
              </a:buClr>
            </a:pPr>
            <a:r>
              <a:rPr lang="en-US" sz="2400" dirty="0" smtClean="0"/>
              <a:t>Precinct Chairs</a:t>
            </a:r>
          </a:p>
          <a:p>
            <a:pPr lvl="1">
              <a:buClr>
                <a:srgbClr val="C00000"/>
              </a:buClr>
              <a:buNone/>
            </a:pPr>
            <a:endParaRPr lang="en-US" sz="900" dirty="0" smtClean="0"/>
          </a:p>
          <a:p>
            <a:pPr lvl="0">
              <a:buClr>
                <a:srgbClr val="C00000"/>
              </a:buClr>
            </a:pPr>
            <a:r>
              <a:rPr lang="en-US" sz="2800" dirty="0" smtClean="0"/>
              <a:t>Non-Voting, Ex Officio </a:t>
            </a:r>
            <a:endParaRPr lang="en-US" sz="2400" dirty="0"/>
          </a:p>
          <a:p>
            <a:pPr lvl="1">
              <a:buClr>
                <a:srgbClr val="C00000"/>
              </a:buClr>
            </a:pPr>
            <a:r>
              <a:rPr lang="en-US" sz="2400" dirty="0" smtClean="0"/>
              <a:t>Officers </a:t>
            </a:r>
            <a:r>
              <a:rPr lang="en-US" sz="2400" dirty="0"/>
              <a:t>and Committee Chairs who are not Precinct Chairs may serve as ex-officio (non-voting) members of the </a:t>
            </a:r>
            <a:r>
              <a:rPr lang="en-US" sz="2400" dirty="0" smtClean="0"/>
              <a:t>County Executive </a:t>
            </a:r>
            <a:r>
              <a:rPr lang="en-US" sz="2400" dirty="0"/>
              <a:t>Committee.</a:t>
            </a:r>
          </a:p>
          <a:p>
            <a:pPr lvl="0"/>
            <a:endParaRPr lang="en-US" sz="2400" dirty="0" smtClean="0"/>
          </a:p>
        </p:txBody>
      </p:sp>
      <p:pic>
        <p:nvPicPr>
          <p:cNvPr id="4" name="Picture 2" descr="C:\Users\cdaniel\Desktop\no.gif"/>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475" t="3475" r="2695" b="2695"/>
          <a:stretch/>
        </p:blipFill>
        <p:spPr bwMode="auto">
          <a:xfrm>
            <a:off x="5562600" y="3200400"/>
            <a:ext cx="1524000" cy="1524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735908" y="3560802"/>
            <a:ext cx="1246846" cy="784830"/>
          </a:xfrm>
          <a:prstGeom prst="rect">
            <a:avLst/>
          </a:prstGeom>
        </p:spPr>
        <p:txBody>
          <a:bodyPr wrap="square">
            <a:spAutoFit/>
          </a:bodyPr>
          <a:lstStyle/>
          <a:p>
            <a:r>
              <a:rPr lang="en-US" sz="4500" b="1" dirty="0"/>
              <a:t>NO</a:t>
            </a:r>
            <a:endParaRPr lang="en-US" sz="4500" b="1" dirty="0"/>
          </a:p>
        </p:txBody>
      </p:sp>
    </p:spTree>
    <p:extLst>
      <p:ext uri="{BB962C8B-B14F-4D97-AF65-F5344CB8AC3E}">
        <p14:creationId xmlns:p14="http://schemas.microsoft.com/office/powerpoint/2010/main" val="263845386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County Executive Committee (CEC)</a:t>
            </a:r>
            <a:endParaRPr lang="en-US" sz="3600" dirty="0">
              <a:solidFill>
                <a:schemeClr val="accent3">
                  <a:lumMod val="75000"/>
                </a:schemeClr>
              </a:solidFill>
            </a:endParaRPr>
          </a:p>
        </p:txBody>
      </p:sp>
      <p:sp>
        <p:nvSpPr>
          <p:cNvPr id="3" name="Content Placeholder 2"/>
          <p:cNvSpPr>
            <a:spLocks noGrp="1"/>
          </p:cNvSpPr>
          <p:nvPr>
            <p:ph sz="quarter" idx="1"/>
          </p:nvPr>
        </p:nvSpPr>
        <p:spPr/>
        <p:txBody>
          <a:bodyPr>
            <a:normAutofit lnSpcReduction="10000"/>
          </a:bodyPr>
          <a:lstStyle/>
          <a:p>
            <a:pPr lvl="0">
              <a:buClr>
                <a:srgbClr val="C00000"/>
              </a:buClr>
            </a:pPr>
            <a:r>
              <a:rPr lang="en-US" sz="2800" dirty="0" smtClean="0"/>
              <a:t>Terms of </a:t>
            </a:r>
            <a:r>
              <a:rPr lang="en-US" sz="2800" dirty="0" smtClean="0"/>
              <a:t>Office </a:t>
            </a:r>
            <a:r>
              <a:rPr lang="en-US" sz="1000" dirty="0" smtClean="0"/>
              <a:t>(State Law)</a:t>
            </a:r>
            <a:endParaRPr lang="en-US" sz="1000" dirty="0" smtClean="0"/>
          </a:p>
          <a:p>
            <a:pPr lvl="1">
              <a:buClr>
                <a:srgbClr val="C00000"/>
              </a:buClr>
            </a:pPr>
            <a:r>
              <a:rPr lang="en-US" sz="2400" dirty="0" smtClean="0"/>
              <a:t>All offices are 2-year terms and take office 20 days after the Primary Run-off Election </a:t>
            </a:r>
            <a:endParaRPr lang="en-US" sz="2400" b="1" dirty="0" smtClean="0"/>
          </a:p>
          <a:p>
            <a:pPr lvl="1">
              <a:buClr>
                <a:srgbClr val="C00000"/>
              </a:buClr>
            </a:pPr>
            <a:r>
              <a:rPr lang="en-US" sz="2400" dirty="0" smtClean="0"/>
              <a:t>Outgoing County Chair has 30 days to transfer bank accounts and other related paperwork to the incoming County </a:t>
            </a:r>
            <a:r>
              <a:rPr lang="en-US" sz="2400" dirty="0" smtClean="0"/>
              <a:t>Chair</a:t>
            </a:r>
          </a:p>
          <a:p>
            <a:pPr lvl="2">
              <a:buClr>
                <a:srgbClr val="C00000"/>
              </a:buClr>
            </a:pPr>
            <a:r>
              <a:rPr lang="en-US" dirty="0" smtClean="0"/>
              <a:t>Failure to do so is a Class C Misdemeanor</a:t>
            </a:r>
            <a:endParaRPr lang="en-US" dirty="0" smtClean="0"/>
          </a:p>
          <a:p>
            <a:pPr marL="274320" lvl="1" indent="0">
              <a:buClr>
                <a:srgbClr val="C00000"/>
              </a:buClr>
              <a:buNone/>
            </a:pPr>
            <a:endParaRPr lang="en-US" sz="2400" dirty="0" smtClean="0"/>
          </a:p>
          <a:p>
            <a:pPr lvl="1">
              <a:buClr>
                <a:srgbClr val="C00000"/>
              </a:buClr>
              <a:buNone/>
            </a:pPr>
            <a:r>
              <a:rPr lang="en-US" sz="1000" dirty="0" smtClean="0"/>
              <a:t> </a:t>
            </a:r>
          </a:p>
          <a:p>
            <a:pPr lvl="0">
              <a:buClr>
                <a:srgbClr val="C00000"/>
              </a:buClr>
            </a:pPr>
            <a:r>
              <a:rPr lang="en-US" sz="2800" dirty="0" smtClean="0"/>
              <a:t>Officers</a:t>
            </a:r>
          </a:p>
          <a:p>
            <a:pPr lvl="1">
              <a:buClr>
                <a:srgbClr val="C00000"/>
              </a:buClr>
            </a:pPr>
            <a:r>
              <a:rPr lang="en-US" u="sng" dirty="0">
                <a:solidFill>
                  <a:srgbClr val="C00000"/>
                </a:solidFill>
              </a:rPr>
              <a:t>Unless officers are ALSO Precinct Chairs, they are NOT counted in a quorum or allowed to vote (State Law)</a:t>
            </a:r>
          </a:p>
          <a:p>
            <a:endParaRPr lang="en-US" dirty="0">
              <a:solidFill>
                <a:srgbClr val="C00000"/>
              </a:solidFill>
            </a:endParaRP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l="20833" t="7104" r="20833" b="24854"/>
          <a:stretch/>
        </p:blipFill>
        <p:spPr>
          <a:xfrm flipH="1">
            <a:off x="6096000" y="3581400"/>
            <a:ext cx="2362201" cy="1402080"/>
          </a:xfrm>
          <a:prstGeom prst="rect">
            <a:avLst/>
          </a:prstGeom>
        </p:spPr>
      </p:pic>
    </p:spTree>
    <p:extLst>
      <p:ext uri="{BB962C8B-B14F-4D97-AF65-F5344CB8AC3E}">
        <p14:creationId xmlns:p14="http://schemas.microsoft.com/office/powerpoint/2010/main" val="65748110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200"/>
            <a:ext cx="8534400" cy="1066800"/>
          </a:xfrm>
        </p:spPr>
        <p:txBody>
          <a:bodyPr>
            <a:normAutofit/>
          </a:bodyPr>
          <a:lstStyle/>
          <a:p>
            <a:r>
              <a:rPr lang="en-US" sz="4000" b="1" dirty="0" smtClean="0"/>
              <a:t>County Party Bylaws</a:t>
            </a:r>
            <a:endParaRPr lang="en-US" sz="4000" dirty="0"/>
          </a:p>
        </p:txBody>
      </p:sp>
      <p:sp>
        <p:nvSpPr>
          <p:cNvPr id="3" name="Content Placeholder 2"/>
          <p:cNvSpPr>
            <a:spLocks noGrp="1"/>
          </p:cNvSpPr>
          <p:nvPr>
            <p:ph sz="quarter" idx="1"/>
          </p:nvPr>
        </p:nvSpPr>
        <p:spPr>
          <a:xfrm>
            <a:off x="301752" y="1447800"/>
            <a:ext cx="8503920" cy="4572000"/>
          </a:xfrm>
        </p:spPr>
        <p:txBody>
          <a:bodyPr>
            <a:normAutofit lnSpcReduction="10000"/>
          </a:bodyPr>
          <a:lstStyle/>
          <a:p>
            <a:pPr lvl="0">
              <a:buClr>
                <a:srgbClr val="C00000"/>
              </a:buClr>
            </a:pPr>
            <a:r>
              <a:rPr lang="en-US" sz="2800" dirty="0" smtClean="0"/>
              <a:t>Sample Bylaws </a:t>
            </a:r>
            <a:r>
              <a:rPr lang="en-US" sz="2800" dirty="0" smtClean="0"/>
              <a:t>in the Exclusive Content section of the RPT website</a:t>
            </a:r>
            <a:endParaRPr lang="en-US" sz="2800" dirty="0" smtClean="0"/>
          </a:p>
          <a:p>
            <a:pPr marL="0" lvl="0" indent="0">
              <a:buClr>
                <a:srgbClr val="C00000"/>
              </a:buClr>
              <a:buNone/>
            </a:pPr>
            <a:r>
              <a:rPr lang="en-US" sz="1000" dirty="0"/>
              <a:t> </a:t>
            </a:r>
            <a:endParaRPr lang="en-US" sz="1000" dirty="0" smtClean="0"/>
          </a:p>
          <a:p>
            <a:pPr lvl="0">
              <a:buClr>
                <a:srgbClr val="C00000"/>
              </a:buClr>
            </a:pPr>
            <a:r>
              <a:rPr lang="en-US" sz="2800" dirty="0" smtClean="0"/>
              <a:t>Officers</a:t>
            </a:r>
          </a:p>
          <a:p>
            <a:pPr lvl="1">
              <a:buClr>
                <a:srgbClr val="C00000"/>
              </a:buClr>
            </a:pPr>
            <a:r>
              <a:rPr lang="en-US" sz="2400" dirty="0" smtClean="0"/>
              <a:t>Outline Officers and Duties</a:t>
            </a:r>
          </a:p>
          <a:p>
            <a:pPr lvl="2">
              <a:buClr>
                <a:schemeClr val="accent3">
                  <a:lumMod val="75000"/>
                </a:schemeClr>
              </a:buClr>
            </a:pPr>
            <a:r>
              <a:rPr lang="en-US" dirty="0" smtClean="0"/>
              <a:t>Officers may also be precinct chairs</a:t>
            </a:r>
          </a:p>
          <a:p>
            <a:pPr lvl="2">
              <a:buClr>
                <a:schemeClr val="accent3">
                  <a:lumMod val="75000"/>
                </a:schemeClr>
              </a:buClr>
            </a:pPr>
            <a:r>
              <a:rPr lang="en-US" dirty="0" smtClean="0"/>
              <a:t>Officers are not required to be precinct chairs</a:t>
            </a:r>
          </a:p>
          <a:p>
            <a:pPr lvl="2">
              <a:buClr>
                <a:srgbClr val="0070C0"/>
              </a:buClr>
              <a:buNone/>
            </a:pPr>
            <a:r>
              <a:rPr lang="en-US" sz="800" dirty="0" smtClean="0"/>
              <a:t> </a:t>
            </a:r>
          </a:p>
          <a:p>
            <a:pPr lvl="1">
              <a:buClr>
                <a:srgbClr val="C00000"/>
              </a:buClr>
            </a:pPr>
            <a:r>
              <a:rPr lang="en-US" sz="2400" dirty="0" smtClean="0"/>
              <a:t>Unless officers are ALSO Precinct Chairs they are NOT counted in a quorum or allowed to vote (State Law)</a:t>
            </a:r>
          </a:p>
          <a:p>
            <a:pPr marL="274320" lvl="1" indent="0">
              <a:buClr>
                <a:srgbClr val="C00000"/>
              </a:buClr>
              <a:buNone/>
            </a:pPr>
            <a:r>
              <a:rPr lang="en-US" sz="1000" dirty="0"/>
              <a:t> </a:t>
            </a:r>
            <a:endParaRPr lang="en-US" sz="1000" dirty="0" smtClean="0"/>
          </a:p>
          <a:p>
            <a:pPr>
              <a:buClr>
                <a:srgbClr val="C00000"/>
              </a:buClr>
            </a:pPr>
            <a:r>
              <a:rPr lang="en-US" sz="2900" dirty="0" smtClean="0"/>
              <a:t>Committees</a:t>
            </a:r>
          </a:p>
          <a:p>
            <a:pPr lvl="1">
              <a:buClr>
                <a:srgbClr val="C00000"/>
              </a:buClr>
            </a:pPr>
            <a:r>
              <a:rPr lang="en-US" sz="2400" dirty="0" smtClean="0"/>
              <a:t>Standing vs. Ad Hoc</a:t>
            </a:r>
          </a:p>
          <a:p>
            <a:pPr lvl="0"/>
            <a:endParaRPr lang="en-US" sz="2400" dirty="0" smtClean="0"/>
          </a:p>
        </p:txBody>
      </p:sp>
    </p:spTree>
    <p:extLst>
      <p:ext uri="{BB962C8B-B14F-4D97-AF65-F5344CB8AC3E}">
        <p14:creationId xmlns:p14="http://schemas.microsoft.com/office/powerpoint/2010/main" val="2293101280"/>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CEC Officers – County Chair</a:t>
            </a:r>
            <a:endParaRPr lang="en-US" sz="3600" dirty="0">
              <a:solidFill>
                <a:schemeClr val="accent3">
                  <a:lumMod val="75000"/>
                </a:schemeClr>
              </a:solidFill>
            </a:endParaRPr>
          </a:p>
        </p:txBody>
      </p:sp>
      <p:sp>
        <p:nvSpPr>
          <p:cNvPr id="3" name="Content Placeholder 2"/>
          <p:cNvSpPr>
            <a:spLocks noGrp="1"/>
          </p:cNvSpPr>
          <p:nvPr>
            <p:ph sz="quarter" idx="1"/>
          </p:nvPr>
        </p:nvSpPr>
        <p:spPr/>
        <p:txBody>
          <a:bodyPr>
            <a:normAutofit/>
          </a:bodyPr>
          <a:lstStyle/>
          <a:p>
            <a:pPr>
              <a:buClr>
                <a:srgbClr val="C00000"/>
              </a:buClr>
            </a:pPr>
            <a:r>
              <a:rPr lang="en-US" sz="2800" dirty="0" smtClean="0"/>
              <a:t>The presiding </a:t>
            </a:r>
            <a:r>
              <a:rPr lang="en-US" sz="2800" dirty="0"/>
              <a:t>officer and official </a:t>
            </a:r>
            <a:r>
              <a:rPr lang="en-US" sz="2800" dirty="0" smtClean="0"/>
              <a:t>spokesman</a:t>
            </a:r>
          </a:p>
          <a:p>
            <a:pPr marL="0" indent="0">
              <a:buClr>
                <a:srgbClr val="C00000"/>
              </a:buClr>
              <a:buNone/>
            </a:pPr>
            <a:r>
              <a:rPr lang="en-US" sz="1000" dirty="0"/>
              <a:t> </a:t>
            </a:r>
            <a:r>
              <a:rPr lang="en-US" sz="1000" dirty="0" smtClean="0"/>
              <a:t> </a:t>
            </a:r>
          </a:p>
          <a:p>
            <a:pPr>
              <a:buClr>
                <a:srgbClr val="C00000"/>
              </a:buClr>
            </a:pPr>
            <a:r>
              <a:rPr lang="en-US" sz="2800" dirty="0" smtClean="0"/>
              <a:t>Shall </a:t>
            </a:r>
            <a:r>
              <a:rPr lang="en-US" sz="2800" dirty="0"/>
              <a:t>perform </a:t>
            </a:r>
            <a:r>
              <a:rPr lang="en-US" sz="2800" dirty="0" smtClean="0"/>
              <a:t>duties </a:t>
            </a:r>
            <a:r>
              <a:rPr lang="en-US" sz="2800" dirty="0"/>
              <a:t>required by </a:t>
            </a:r>
            <a:r>
              <a:rPr lang="en-US" sz="2800" dirty="0" smtClean="0"/>
              <a:t>the State </a:t>
            </a:r>
            <a:r>
              <a:rPr lang="en-US" sz="2800" dirty="0"/>
              <a:t>L</a:t>
            </a:r>
            <a:r>
              <a:rPr lang="en-US" sz="2800" dirty="0" smtClean="0"/>
              <a:t>aw, RPT Rules, &amp; County Bylaws</a:t>
            </a:r>
          </a:p>
          <a:p>
            <a:pPr marL="0" indent="0">
              <a:buClr>
                <a:srgbClr val="C00000"/>
              </a:buClr>
              <a:buNone/>
            </a:pPr>
            <a:r>
              <a:rPr lang="en-US" sz="1000" dirty="0"/>
              <a:t> </a:t>
            </a:r>
            <a:endParaRPr lang="en-US" sz="1000" dirty="0" smtClean="0"/>
          </a:p>
          <a:p>
            <a:pPr>
              <a:buClr>
                <a:srgbClr val="C00000"/>
              </a:buClr>
            </a:pPr>
            <a:r>
              <a:rPr lang="en-US" sz="2800" dirty="0" smtClean="0"/>
              <a:t>Shall </a:t>
            </a:r>
            <a:r>
              <a:rPr lang="en-US" sz="2800" dirty="0"/>
              <a:t>be an ex-officio member of all county Standing and Special </a:t>
            </a:r>
            <a:r>
              <a:rPr lang="en-US" sz="2800" dirty="0" smtClean="0"/>
              <a:t>Committees</a:t>
            </a:r>
          </a:p>
          <a:p>
            <a:pPr marL="0" indent="0">
              <a:buClr>
                <a:srgbClr val="C00000"/>
              </a:buClr>
              <a:buNone/>
            </a:pPr>
            <a:r>
              <a:rPr lang="en-US" sz="1000" dirty="0"/>
              <a:t> </a:t>
            </a:r>
            <a:endParaRPr lang="en-US" sz="1000" dirty="0" smtClean="0"/>
          </a:p>
          <a:p>
            <a:pPr>
              <a:buClr>
                <a:srgbClr val="C00000"/>
              </a:buClr>
            </a:pPr>
            <a:r>
              <a:rPr lang="en-US" sz="2800" dirty="0" smtClean="0"/>
              <a:t>A </a:t>
            </a:r>
            <a:r>
              <a:rPr lang="en-US" sz="2800" dirty="0"/>
              <a:t>member of the Texas Republican County Chairman’s Association </a:t>
            </a:r>
            <a:r>
              <a:rPr lang="en-US" sz="2800" dirty="0" smtClean="0"/>
              <a:t>(TRCCA) and </a:t>
            </a:r>
            <a:r>
              <a:rPr lang="en-US" sz="2800" dirty="0"/>
              <a:t>any assessments or dues are to be paid by the </a:t>
            </a:r>
            <a:r>
              <a:rPr lang="en-US" sz="2800" dirty="0" smtClean="0"/>
              <a:t>CEC </a:t>
            </a:r>
            <a:endParaRPr lang="en-US" sz="2800" dirty="0"/>
          </a:p>
          <a:p>
            <a:pPr>
              <a:buClr>
                <a:srgbClr val="C00000"/>
              </a:buClr>
            </a:pPr>
            <a:endParaRPr lang="en-US" dirty="0">
              <a:solidFill>
                <a:srgbClr val="C00000"/>
              </a:solidFill>
            </a:endParaRPr>
          </a:p>
        </p:txBody>
      </p:sp>
    </p:spTree>
    <p:extLst>
      <p:ext uri="{BB962C8B-B14F-4D97-AF65-F5344CB8AC3E}">
        <p14:creationId xmlns:p14="http://schemas.microsoft.com/office/powerpoint/2010/main" val="197182122"/>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CEC Officers – Vice Chair</a:t>
            </a:r>
            <a:endParaRPr lang="en-US" sz="3600" dirty="0">
              <a:solidFill>
                <a:schemeClr val="accent3">
                  <a:lumMod val="75000"/>
                </a:schemeClr>
              </a:solidFill>
            </a:endParaRPr>
          </a:p>
        </p:txBody>
      </p:sp>
      <p:sp>
        <p:nvSpPr>
          <p:cNvPr id="3" name="Content Placeholder 2"/>
          <p:cNvSpPr>
            <a:spLocks noGrp="1"/>
          </p:cNvSpPr>
          <p:nvPr>
            <p:ph sz="quarter" idx="1"/>
          </p:nvPr>
        </p:nvSpPr>
        <p:spPr>
          <a:xfrm>
            <a:off x="228600" y="1447800"/>
            <a:ext cx="8503920" cy="4953000"/>
          </a:xfrm>
        </p:spPr>
        <p:txBody>
          <a:bodyPr>
            <a:normAutofit lnSpcReduction="10000"/>
          </a:bodyPr>
          <a:lstStyle/>
          <a:p>
            <a:pPr>
              <a:buClr>
                <a:srgbClr val="C00000"/>
              </a:buClr>
            </a:pPr>
            <a:r>
              <a:rPr lang="en-US" sz="2500" dirty="0" smtClean="0"/>
              <a:t>Vice Chair is not a position recognized by State Law</a:t>
            </a:r>
          </a:p>
          <a:p>
            <a:pPr>
              <a:buClr>
                <a:srgbClr val="C00000"/>
              </a:buClr>
            </a:pPr>
            <a:r>
              <a:rPr lang="en-US" sz="2500" dirty="0" smtClean="0"/>
              <a:t>County Bylaws should outline the following:</a:t>
            </a:r>
          </a:p>
          <a:p>
            <a:pPr lvl="1">
              <a:buClr>
                <a:srgbClr val="C00000"/>
              </a:buClr>
            </a:pPr>
            <a:r>
              <a:rPr lang="en-US" dirty="0" smtClean="0"/>
              <a:t>Method of Selection</a:t>
            </a:r>
          </a:p>
          <a:p>
            <a:pPr lvl="2">
              <a:buClr>
                <a:srgbClr val="C00000"/>
              </a:buClr>
            </a:pPr>
            <a:r>
              <a:rPr lang="en-US" sz="2200" dirty="0" smtClean="0"/>
              <a:t>Appointed by County Chair</a:t>
            </a:r>
          </a:p>
          <a:p>
            <a:pPr lvl="2">
              <a:buClr>
                <a:srgbClr val="C00000"/>
              </a:buClr>
            </a:pPr>
            <a:r>
              <a:rPr lang="en-US" sz="2200" dirty="0" smtClean="0"/>
              <a:t>Appointed by County Chair and Confirmed by CEC</a:t>
            </a:r>
          </a:p>
          <a:p>
            <a:pPr lvl="2">
              <a:buClr>
                <a:srgbClr val="C00000"/>
              </a:buClr>
            </a:pPr>
            <a:r>
              <a:rPr lang="en-US" sz="2200" dirty="0" smtClean="0"/>
              <a:t>Elected by CEC</a:t>
            </a:r>
          </a:p>
          <a:p>
            <a:pPr lvl="1">
              <a:buClr>
                <a:srgbClr val="C00000"/>
              </a:buClr>
            </a:pPr>
            <a:r>
              <a:rPr lang="en-US" dirty="0" smtClean="0"/>
              <a:t>Requirements for Service</a:t>
            </a:r>
          </a:p>
          <a:p>
            <a:pPr lvl="2">
              <a:buClr>
                <a:srgbClr val="C00000"/>
              </a:buClr>
            </a:pPr>
            <a:r>
              <a:rPr lang="en-US" sz="2200" dirty="0" smtClean="0"/>
              <a:t>Must be a Precinct Chair</a:t>
            </a:r>
          </a:p>
          <a:p>
            <a:pPr lvl="2">
              <a:buClr>
                <a:srgbClr val="C00000"/>
              </a:buClr>
            </a:pPr>
            <a:r>
              <a:rPr lang="en-US" sz="2200" dirty="0" smtClean="0"/>
              <a:t>Not required to be a Precinct Chair</a:t>
            </a:r>
          </a:p>
          <a:p>
            <a:pPr lvl="2">
              <a:buClr>
                <a:srgbClr val="C00000"/>
              </a:buClr>
            </a:pPr>
            <a:r>
              <a:rPr lang="en-US" sz="2200" dirty="0" smtClean="0"/>
              <a:t>Must not be a Precinct Chair  </a:t>
            </a:r>
          </a:p>
          <a:p>
            <a:pPr lvl="1">
              <a:buClr>
                <a:srgbClr val="C00000"/>
              </a:buClr>
            </a:pPr>
            <a:r>
              <a:rPr lang="en-US" dirty="0" smtClean="0">
                <a:solidFill>
                  <a:schemeClr val="tx1"/>
                </a:solidFill>
              </a:rPr>
              <a:t>Voting &amp; Quorum </a:t>
            </a:r>
          </a:p>
          <a:p>
            <a:pPr lvl="2">
              <a:buClr>
                <a:srgbClr val="C00000"/>
              </a:buClr>
            </a:pPr>
            <a:r>
              <a:rPr lang="en-US" sz="2200" i="1" u="sng" dirty="0" smtClean="0"/>
              <a:t>Unless </a:t>
            </a:r>
            <a:r>
              <a:rPr lang="en-US" sz="2200" i="1" u="sng" dirty="0"/>
              <a:t>the Vice Chair is also a Precinct Chair they CANNOT </a:t>
            </a:r>
            <a:r>
              <a:rPr lang="en-US" sz="2200" i="1" u="sng" dirty="0" smtClean="0"/>
              <a:t>vote and are not counted in quorum!</a:t>
            </a:r>
            <a:endParaRPr lang="en-US" sz="2200" i="1" u="sng" dirty="0"/>
          </a:p>
          <a:p>
            <a:pPr lvl="1">
              <a:buClr>
                <a:srgbClr val="C00000"/>
              </a:buClr>
            </a:pPr>
            <a:endParaRPr lang="en-US" dirty="0" smtClean="0">
              <a:solidFill>
                <a:srgbClr val="C00000"/>
              </a:solidFill>
            </a:endParaRPr>
          </a:p>
        </p:txBody>
      </p:sp>
    </p:spTree>
    <p:extLst>
      <p:ext uri="{BB962C8B-B14F-4D97-AF65-F5344CB8AC3E}">
        <p14:creationId xmlns:p14="http://schemas.microsoft.com/office/powerpoint/2010/main" val="306451188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CEC Officers – Vice Chair</a:t>
            </a:r>
            <a:endParaRPr lang="en-US" sz="3600" dirty="0">
              <a:solidFill>
                <a:schemeClr val="accent3">
                  <a:lumMod val="75000"/>
                </a:schemeClr>
              </a:solidFill>
            </a:endParaRPr>
          </a:p>
        </p:txBody>
      </p:sp>
      <p:sp>
        <p:nvSpPr>
          <p:cNvPr id="3" name="Content Placeholder 2"/>
          <p:cNvSpPr>
            <a:spLocks noGrp="1"/>
          </p:cNvSpPr>
          <p:nvPr>
            <p:ph sz="quarter" idx="1"/>
          </p:nvPr>
        </p:nvSpPr>
        <p:spPr/>
        <p:txBody>
          <a:bodyPr>
            <a:normAutofit lnSpcReduction="10000"/>
          </a:bodyPr>
          <a:lstStyle/>
          <a:p>
            <a:pPr>
              <a:buClr>
                <a:srgbClr val="C00000"/>
              </a:buClr>
            </a:pPr>
            <a:r>
              <a:rPr lang="en-US" sz="2800" dirty="0" smtClean="0"/>
              <a:t>County Bylaws should outline the following </a:t>
            </a:r>
            <a:r>
              <a:rPr lang="en-US" sz="1500" dirty="0" smtClean="0"/>
              <a:t>(</a:t>
            </a:r>
            <a:r>
              <a:rPr lang="en-US" sz="1500" dirty="0" err="1" smtClean="0"/>
              <a:t>cont</a:t>
            </a:r>
            <a:r>
              <a:rPr lang="en-US" sz="1500" dirty="0" smtClean="0"/>
              <a:t>):</a:t>
            </a:r>
          </a:p>
          <a:p>
            <a:pPr lvl="1">
              <a:buClr>
                <a:srgbClr val="C00000"/>
              </a:buClr>
            </a:pPr>
            <a:r>
              <a:rPr lang="en-US" sz="2300" dirty="0" smtClean="0"/>
              <a:t>Duties &amp; Responsibilities</a:t>
            </a:r>
          </a:p>
          <a:p>
            <a:pPr lvl="2">
              <a:buClr>
                <a:srgbClr val="C00000"/>
              </a:buClr>
            </a:pPr>
            <a:r>
              <a:rPr lang="en-US" dirty="0" smtClean="0"/>
              <a:t>The Vice Chair cannot automatically assume the office of County Chair</a:t>
            </a:r>
          </a:p>
          <a:p>
            <a:pPr lvl="3">
              <a:buClr>
                <a:srgbClr val="C00000"/>
              </a:buClr>
            </a:pPr>
            <a:r>
              <a:rPr lang="en-US" dirty="0" smtClean="0"/>
              <a:t>Since the Vice Chair was not elected directly by voters statutory authority cannot be transferred to them</a:t>
            </a:r>
          </a:p>
          <a:p>
            <a:pPr lvl="2">
              <a:buClr>
                <a:srgbClr val="C00000"/>
              </a:buClr>
            </a:pPr>
            <a:r>
              <a:rPr lang="en-US" dirty="0" smtClean="0"/>
              <a:t>A Vice Chair CANNOT </a:t>
            </a:r>
          </a:p>
          <a:p>
            <a:pPr lvl="3">
              <a:buClr>
                <a:srgbClr val="C00000"/>
              </a:buClr>
            </a:pPr>
            <a:r>
              <a:rPr lang="en-US" dirty="0" smtClean="0"/>
              <a:t>Call CEC meetings</a:t>
            </a:r>
          </a:p>
          <a:p>
            <a:pPr lvl="4">
              <a:buClr>
                <a:srgbClr val="C00000"/>
              </a:buClr>
            </a:pPr>
            <a:r>
              <a:rPr lang="en-US" dirty="0" smtClean="0"/>
              <a:t>Even for the purpose of filling a vacancy in County Chair – state law gives authority to the Party Secretary or if the Secretary fails to act a percentage of precinct chairs.</a:t>
            </a:r>
          </a:p>
          <a:p>
            <a:pPr lvl="3">
              <a:buClr>
                <a:srgbClr val="C00000"/>
              </a:buClr>
            </a:pPr>
            <a:r>
              <a:rPr lang="en-US" dirty="0"/>
              <a:t>A</a:t>
            </a:r>
            <a:r>
              <a:rPr lang="en-US" dirty="0" smtClean="0"/>
              <a:t>ccept ballot applications</a:t>
            </a:r>
          </a:p>
          <a:p>
            <a:pPr lvl="3">
              <a:buClr>
                <a:srgbClr val="C00000"/>
              </a:buClr>
            </a:pPr>
            <a:r>
              <a:rPr lang="en-US" dirty="0" smtClean="0"/>
              <a:t>Conduct ballot drawing</a:t>
            </a:r>
          </a:p>
          <a:p>
            <a:pPr lvl="3">
              <a:buClr>
                <a:srgbClr val="C00000"/>
              </a:buClr>
            </a:pPr>
            <a:r>
              <a:rPr lang="en-US" dirty="0" smtClean="0"/>
              <a:t>Conduct election canvassing</a:t>
            </a:r>
          </a:p>
          <a:p>
            <a:pPr lvl="3">
              <a:buClr>
                <a:srgbClr val="C00000"/>
              </a:buClr>
            </a:pPr>
            <a:endParaRPr lang="en-US" dirty="0" smtClean="0"/>
          </a:p>
          <a:p>
            <a:pPr lvl="4">
              <a:buClr>
                <a:srgbClr val="C00000"/>
              </a:buClr>
            </a:pPr>
            <a:endParaRPr lang="en-US" dirty="0"/>
          </a:p>
        </p:txBody>
      </p:sp>
    </p:spTree>
    <p:extLst>
      <p:ext uri="{BB962C8B-B14F-4D97-AF65-F5344CB8AC3E}">
        <p14:creationId xmlns:p14="http://schemas.microsoft.com/office/powerpoint/2010/main" val="125686815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3">
                                            <p:txEl>
                                              <p:pRg st="4" end="4"/>
                                            </p:txEl>
                                          </p:spTgt>
                                        </p:tgtEl>
                                        <p:attrNameLst>
                                          <p:attrName>style.fontWeight</p:attrName>
                                        </p:attrNameLst>
                                      </p:cBhvr>
                                      <p:to>
                                        <p:strVal val="bold"/>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CEC Officers – Secretary </a:t>
            </a:r>
            <a:endParaRPr lang="en-US" sz="3600" dirty="0">
              <a:solidFill>
                <a:schemeClr val="accent3">
                  <a:lumMod val="75000"/>
                </a:schemeClr>
              </a:solidFill>
            </a:endParaRPr>
          </a:p>
        </p:txBody>
      </p:sp>
      <p:sp>
        <p:nvSpPr>
          <p:cNvPr id="3" name="Content Placeholder 2"/>
          <p:cNvSpPr>
            <a:spLocks noGrp="1"/>
          </p:cNvSpPr>
          <p:nvPr>
            <p:ph sz="quarter" idx="1"/>
          </p:nvPr>
        </p:nvSpPr>
        <p:spPr/>
        <p:txBody>
          <a:bodyPr>
            <a:normAutofit lnSpcReduction="10000"/>
          </a:bodyPr>
          <a:lstStyle/>
          <a:p>
            <a:pPr>
              <a:buClr>
                <a:srgbClr val="C00000"/>
              </a:buClr>
            </a:pPr>
            <a:r>
              <a:rPr lang="en-US" sz="2500" dirty="0" smtClean="0"/>
              <a:t>County </a:t>
            </a:r>
            <a:r>
              <a:rPr lang="en-US" sz="2500" dirty="0"/>
              <a:t>Bylaws should outline the following:</a:t>
            </a:r>
          </a:p>
          <a:p>
            <a:pPr lvl="1">
              <a:buClr>
                <a:srgbClr val="C00000"/>
              </a:buClr>
            </a:pPr>
            <a:r>
              <a:rPr lang="en-US" dirty="0" smtClean="0"/>
              <a:t>Type </a:t>
            </a:r>
          </a:p>
          <a:p>
            <a:pPr lvl="2">
              <a:buClr>
                <a:srgbClr val="C00000"/>
              </a:buClr>
            </a:pPr>
            <a:r>
              <a:rPr lang="en-US" dirty="0" smtClean="0"/>
              <a:t>Corresponding – Thank you notes, press releases, email blasts</a:t>
            </a:r>
          </a:p>
          <a:p>
            <a:pPr lvl="2">
              <a:buClr>
                <a:srgbClr val="C00000"/>
              </a:buClr>
            </a:pPr>
            <a:r>
              <a:rPr lang="en-US" dirty="0" smtClean="0"/>
              <a:t>Recording – Keep notes and records</a:t>
            </a:r>
          </a:p>
          <a:p>
            <a:pPr lvl="1">
              <a:buClr>
                <a:srgbClr val="C00000"/>
              </a:buClr>
            </a:pPr>
            <a:r>
              <a:rPr lang="en-US" dirty="0" smtClean="0"/>
              <a:t>Method </a:t>
            </a:r>
            <a:r>
              <a:rPr lang="en-US" dirty="0"/>
              <a:t>of Selection</a:t>
            </a:r>
          </a:p>
          <a:p>
            <a:pPr lvl="2">
              <a:buClr>
                <a:srgbClr val="C00000"/>
              </a:buClr>
            </a:pPr>
            <a:r>
              <a:rPr lang="en-US" sz="2200" dirty="0"/>
              <a:t>Appointed by County Chair</a:t>
            </a:r>
          </a:p>
          <a:p>
            <a:pPr lvl="2">
              <a:buClr>
                <a:srgbClr val="C00000"/>
              </a:buClr>
            </a:pPr>
            <a:r>
              <a:rPr lang="en-US" sz="2200" dirty="0"/>
              <a:t>Appointed by County Chair and Confirmed by CEC</a:t>
            </a:r>
          </a:p>
          <a:p>
            <a:pPr lvl="2">
              <a:buClr>
                <a:srgbClr val="C00000"/>
              </a:buClr>
            </a:pPr>
            <a:r>
              <a:rPr lang="en-US" sz="2200" dirty="0"/>
              <a:t>Elected by CEC</a:t>
            </a:r>
          </a:p>
          <a:p>
            <a:pPr lvl="1">
              <a:buClr>
                <a:srgbClr val="C00000"/>
              </a:buClr>
            </a:pPr>
            <a:r>
              <a:rPr lang="en-US" dirty="0"/>
              <a:t>Requirements for Service</a:t>
            </a:r>
          </a:p>
          <a:p>
            <a:pPr lvl="2">
              <a:buClr>
                <a:srgbClr val="C00000"/>
              </a:buClr>
            </a:pPr>
            <a:r>
              <a:rPr lang="en-US" sz="2200" dirty="0"/>
              <a:t>Must be a Precinct Chair</a:t>
            </a:r>
          </a:p>
          <a:p>
            <a:pPr lvl="2">
              <a:buClr>
                <a:srgbClr val="C00000"/>
              </a:buClr>
            </a:pPr>
            <a:r>
              <a:rPr lang="en-US" sz="2200" dirty="0"/>
              <a:t>Not required to be a Precinct Chair</a:t>
            </a:r>
          </a:p>
          <a:p>
            <a:pPr lvl="2">
              <a:buClr>
                <a:srgbClr val="C00000"/>
              </a:buClr>
            </a:pPr>
            <a:r>
              <a:rPr lang="en-US" sz="2200" dirty="0"/>
              <a:t>Must not be a Precinct Chair  </a:t>
            </a:r>
            <a:endParaRPr lang="en-US" sz="2200" dirty="0" smtClean="0"/>
          </a:p>
          <a:p>
            <a:pPr lvl="4">
              <a:buClr>
                <a:srgbClr val="C00000"/>
              </a:buClr>
            </a:pPr>
            <a:endParaRPr lang="en-US" dirty="0"/>
          </a:p>
        </p:txBody>
      </p:sp>
    </p:spTree>
    <p:extLst>
      <p:ext uri="{BB962C8B-B14F-4D97-AF65-F5344CB8AC3E}">
        <p14:creationId xmlns:p14="http://schemas.microsoft.com/office/powerpoint/2010/main" val="253179869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CEC Officers – Secretary </a:t>
            </a:r>
            <a:endParaRPr lang="en-US" sz="3600" dirty="0">
              <a:solidFill>
                <a:schemeClr val="accent3">
                  <a:lumMod val="75000"/>
                </a:schemeClr>
              </a:solidFill>
            </a:endParaRPr>
          </a:p>
        </p:txBody>
      </p:sp>
      <p:sp>
        <p:nvSpPr>
          <p:cNvPr id="3" name="Content Placeholder 2"/>
          <p:cNvSpPr>
            <a:spLocks noGrp="1"/>
          </p:cNvSpPr>
          <p:nvPr>
            <p:ph sz="quarter" idx="1"/>
          </p:nvPr>
        </p:nvSpPr>
        <p:spPr/>
        <p:txBody>
          <a:bodyPr>
            <a:normAutofit/>
          </a:bodyPr>
          <a:lstStyle/>
          <a:p>
            <a:pPr>
              <a:buClr>
                <a:srgbClr val="C00000"/>
              </a:buClr>
            </a:pPr>
            <a:r>
              <a:rPr lang="en-US" sz="2900" dirty="0"/>
              <a:t>County Bylaws should outline the following </a:t>
            </a:r>
            <a:r>
              <a:rPr lang="en-US" sz="1900" dirty="0"/>
              <a:t>(</a:t>
            </a:r>
            <a:r>
              <a:rPr lang="en-US" sz="1900" dirty="0" err="1"/>
              <a:t>cont</a:t>
            </a:r>
            <a:r>
              <a:rPr lang="en-US" sz="1900" dirty="0"/>
              <a:t>):</a:t>
            </a:r>
          </a:p>
          <a:p>
            <a:pPr lvl="1">
              <a:buClr>
                <a:srgbClr val="C00000"/>
              </a:buClr>
            </a:pPr>
            <a:r>
              <a:rPr lang="en-US" dirty="0">
                <a:solidFill>
                  <a:schemeClr val="tx1"/>
                </a:solidFill>
              </a:rPr>
              <a:t>Voting &amp; Quorum </a:t>
            </a:r>
          </a:p>
          <a:p>
            <a:pPr lvl="2">
              <a:buClr>
                <a:srgbClr val="C00000"/>
              </a:buClr>
            </a:pPr>
            <a:r>
              <a:rPr lang="en-US" sz="2200" i="1" u="sng" dirty="0"/>
              <a:t>Unless the Secretary is also a Precinct Chair they CANNOT vote and are not counted in quorum!</a:t>
            </a:r>
          </a:p>
          <a:p>
            <a:pPr marL="274320" lvl="1" indent="0">
              <a:buClr>
                <a:srgbClr val="C00000"/>
              </a:buClr>
              <a:buNone/>
            </a:pPr>
            <a:endParaRPr lang="en-US" sz="2300" dirty="0" smtClean="0"/>
          </a:p>
          <a:p>
            <a:pPr lvl="1">
              <a:buClr>
                <a:srgbClr val="C00000"/>
              </a:buClr>
            </a:pPr>
            <a:r>
              <a:rPr lang="en-US" sz="2300" dirty="0" smtClean="0"/>
              <a:t>Duties </a:t>
            </a:r>
            <a:r>
              <a:rPr lang="en-US" sz="2300" dirty="0"/>
              <a:t>&amp; Responsibilities</a:t>
            </a:r>
          </a:p>
          <a:p>
            <a:pPr lvl="2">
              <a:buClr>
                <a:srgbClr val="C00000"/>
              </a:buClr>
            </a:pPr>
            <a:r>
              <a:rPr lang="en-US" dirty="0" smtClean="0"/>
              <a:t>Keep minutes of all CEC meetings and keep past minutes on file</a:t>
            </a:r>
            <a:endParaRPr lang="en-US" dirty="0"/>
          </a:p>
          <a:p>
            <a:pPr lvl="2">
              <a:buClr>
                <a:srgbClr val="C00000"/>
              </a:buClr>
            </a:pPr>
            <a:r>
              <a:rPr lang="en-US" dirty="0" smtClean="0"/>
              <a:t>A Secretary CAN</a:t>
            </a:r>
            <a:endParaRPr lang="en-US" dirty="0"/>
          </a:p>
          <a:p>
            <a:pPr lvl="3">
              <a:buClr>
                <a:srgbClr val="C00000"/>
              </a:buClr>
            </a:pPr>
            <a:r>
              <a:rPr lang="en-US" dirty="0"/>
              <a:t>Call CEC </a:t>
            </a:r>
            <a:r>
              <a:rPr lang="en-US" dirty="0" smtClean="0"/>
              <a:t>meetings for </a:t>
            </a:r>
            <a:r>
              <a:rPr lang="en-US" dirty="0"/>
              <a:t>the purpose of filling a vacancy in County Chair </a:t>
            </a:r>
            <a:r>
              <a:rPr lang="en-US" dirty="0" smtClean="0"/>
              <a:t>as outlined by </a:t>
            </a:r>
            <a:r>
              <a:rPr lang="en-US" dirty="0"/>
              <a:t>state </a:t>
            </a:r>
            <a:r>
              <a:rPr lang="en-US" dirty="0" smtClean="0"/>
              <a:t>law</a:t>
            </a:r>
            <a:endParaRPr lang="en-US" dirty="0"/>
          </a:p>
          <a:p>
            <a:pPr lvl="3">
              <a:buClr>
                <a:srgbClr val="C00000"/>
              </a:buClr>
            </a:pPr>
            <a:r>
              <a:rPr lang="en-US" dirty="0"/>
              <a:t>Accept ballot </a:t>
            </a:r>
            <a:r>
              <a:rPr lang="en-US" dirty="0" smtClean="0"/>
              <a:t>applications</a:t>
            </a:r>
            <a:endParaRPr lang="en-US" dirty="0"/>
          </a:p>
        </p:txBody>
      </p:sp>
    </p:spTree>
    <p:extLst>
      <p:ext uri="{BB962C8B-B14F-4D97-AF65-F5344CB8AC3E}">
        <p14:creationId xmlns:p14="http://schemas.microsoft.com/office/powerpoint/2010/main" val="5725173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5" presetClass="emph" presetSubtype="0" nodeType="clickEffect">
                                  <p:stCondLst>
                                    <p:cond delay="0"/>
                                  </p:stCondLst>
                                  <p:iterate type="lt">
                                    <p:tmAbs val="25"/>
                                  </p:iterate>
                                  <p:childTnLst>
                                    <p:set>
                                      <p:cBhvr override="childStyle">
                                        <p:cTn id="16" dur="indefinite"/>
                                        <p:tgtEl>
                                          <p:spTgt spid="3">
                                            <p:txEl>
                                              <p:pRg st="6" end="6"/>
                                            </p:txEl>
                                          </p:spTgt>
                                        </p:tgtEl>
                                        <p:attrNameLst>
                                          <p:attrName>style.fontWeight</p:attrName>
                                        </p:attrNameLst>
                                      </p:cBhvr>
                                      <p:to>
                                        <p:strVal val="bold"/>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CEC Officers – Treasurer </a:t>
            </a:r>
            <a:endParaRPr lang="en-US" sz="3600" dirty="0">
              <a:solidFill>
                <a:schemeClr val="accent3">
                  <a:lumMod val="75000"/>
                </a:schemeClr>
              </a:solidFill>
            </a:endParaRPr>
          </a:p>
        </p:txBody>
      </p:sp>
      <p:sp>
        <p:nvSpPr>
          <p:cNvPr id="3" name="Content Placeholder 2"/>
          <p:cNvSpPr>
            <a:spLocks noGrp="1"/>
          </p:cNvSpPr>
          <p:nvPr>
            <p:ph sz="quarter" idx="1"/>
          </p:nvPr>
        </p:nvSpPr>
        <p:spPr/>
        <p:txBody>
          <a:bodyPr>
            <a:normAutofit lnSpcReduction="10000"/>
          </a:bodyPr>
          <a:lstStyle/>
          <a:p>
            <a:pPr>
              <a:buClr>
                <a:srgbClr val="C00000"/>
              </a:buClr>
            </a:pPr>
            <a:r>
              <a:rPr lang="en-US" sz="2500" dirty="0" smtClean="0"/>
              <a:t>County </a:t>
            </a:r>
            <a:r>
              <a:rPr lang="en-US" sz="2500" dirty="0"/>
              <a:t>Bylaws should outline the following:</a:t>
            </a:r>
          </a:p>
          <a:p>
            <a:pPr lvl="1">
              <a:buClr>
                <a:srgbClr val="C00000"/>
              </a:buClr>
            </a:pPr>
            <a:r>
              <a:rPr lang="en-US" dirty="0"/>
              <a:t>Method of Selection</a:t>
            </a:r>
          </a:p>
          <a:p>
            <a:pPr lvl="2">
              <a:buClr>
                <a:srgbClr val="C00000"/>
              </a:buClr>
            </a:pPr>
            <a:r>
              <a:rPr lang="en-US" sz="2200" dirty="0"/>
              <a:t>Appointed by County Chair</a:t>
            </a:r>
          </a:p>
          <a:p>
            <a:pPr lvl="2">
              <a:buClr>
                <a:srgbClr val="C00000"/>
              </a:buClr>
            </a:pPr>
            <a:r>
              <a:rPr lang="en-US" sz="2200" dirty="0"/>
              <a:t>Appointed by County Chair and Confirmed by CEC</a:t>
            </a:r>
          </a:p>
          <a:p>
            <a:pPr lvl="2">
              <a:buClr>
                <a:srgbClr val="C00000"/>
              </a:buClr>
            </a:pPr>
            <a:r>
              <a:rPr lang="en-US" sz="2200" dirty="0"/>
              <a:t>Elected by CEC</a:t>
            </a:r>
          </a:p>
          <a:p>
            <a:pPr lvl="1">
              <a:buClr>
                <a:srgbClr val="C00000"/>
              </a:buClr>
            </a:pPr>
            <a:r>
              <a:rPr lang="en-US" dirty="0"/>
              <a:t>Requirements for Service</a:t>
            </a:r>
          </a:p>
          <a:p>
            <a:pPr lvl="2">
              <a:buClr>
                <a:srgbClr val="C00000"/>
              </a:buClr>
            </a:pPr>
            <a:r>
              <a:rPr lang="en-US" sz="2200" dirty="0"/>
              <a:t>Must be a Precinct Chair</a:t>
            </a:r>
          </a:p>
          <a:p>
            <a:pPr lvl="2">
              <a:buClr>
                <a:srgbClr val="C00000"/>
              </a:buClr>
            </a:pPr>
            <a:r>
              <a:rPr lang="en-US" sz="2200" dirty="0"/>
              <a:t>Not required to be a Precinct Chair</a:t>
            </a:r>
          </a:p>
          <a:p>
            <a:pPr lvl="2">
              <a:buClr>
                <a:srgbClr val="C00000"/>
              </a:buClr>
            </a:pPr>
            <a:r>
              <a:rPr lang="en-US" sz="2200" dirty="0"/>
              <a:t>Must not be a Precinct Chair  </a:t>
            </a:r>
          </a:p>
          <a:p>
            <a:pPr lvl="1">
              <a:buClr>
                <a:srgbClr val="C00000"/>
              </a:buClr>
            </a:pPr>
            <a:r>
              <a:rPr lang="en-US" dirty="0">
                <a:solidFill>
                  <a:schemeClr val="tx1"/>
                </a:solidFill>
              </a:rPr>
              <a:t>Voting &amp; Quorum </a:t>
            </a:r>
          </a:p>
          <a:p>
            <a:pPr lvl="2">
              <a:buClr>
                <a:srgbClr val="C00000"/>
              </a:buClr>
            </a:pPr>
            <a:r>
              <a:rPr lang="en-US" sz="2200" i="1" u="sng" dirty="0"/>
              <a:t>Unless the </a:t>
            </a:r>
            <a:r>
              <a:rPr lang="en-US" sz="2200" i="1" u="sng" dirty="0" smtClean="0"/>
              <a:t>Treasurer </a:t>
            </a:r>
            <a:r>
              <a:rPr lang="en-US" sz="2200" i="1" u="sng" dirty="0"/>
              <a:t>is also a Precinct Chair they CANNOT vote and are not counted in quorum!</a:t>
            </a: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l="28306" t="27778" r="28305" b="30000"/>
          <a:stretch/>
        </p:blipFill>
        <p:spPr>
          <a:xfrm rot="660000">
            <a:off x="7512777" y="1128842"/>
            <a:ext cx="780045" cy="1347350"/>
          </a:xfrm>
          <a:prstGeom prst="rect">
            <a:avLst/>
          </a:prstGeom>
        </p:spPr>
      </p:pic>
    </p:spTree>
    <p:extLst>
      <p:ext uri="{BB962C8B-B14F-4D97-AF65-F5344CB8AC3E}">
        <p14:creationId xmlns:p14="http://schemas.microsoft.com/office/powerpoint/2010/main" val="363844792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76200"/>
            <a:ext cx="8613648" cy="914400"/>
          </a:xfrm>
        </p:spPr>
        <p:txBody>
          <a:bodyPr>
            <a:noAutofit/>
          </a:bodyPr>
          <a:lstStyle/>
          <a:p>
            <a:r>
              <a:rPr lang="en-US" b="1" dirty="0" smtClean="0"/>
              <a:t>Republican National Committee </a:t>
            </a:r>
            <a:r>
              <a:rPr lang="en-US" sz="2800" b="1" dirty="0" smtClean="0"/>
              <a:t>(RNC)</a:t>
            </a:r>
            <a:endParaRPr lang="en-US" sz="2800" dirty="0"/>
          </a:p>
        </p:txBody>
      </p:sp>
      <p:sp>
        <p:nvSpPr>
          <p:cNvPr id="3" name="Content Placeholder 2"/>
          <p:cNvSpPr>
            <a:spLocks noGrp="1"/>
          </p:cNvSpPr>
          <p:nvPr>
            <p:ph sz="quarter" idx="1"/>
          </p:nvPr>
        </p:nvSpPr>
        <p:spPr>
          <a:xfrm>
            <a:off x="301752" y="1524000"/>
            <a:ext cx="8503920" cy="4572000"/>
          </a:xfrm>
        </p:spPr>
        <p:txBody>
          <a:bodyPr/>
          <a:lstStyle/>
          <a:p>
            <a:pPr lvl="0">
              <a:buClr>
                <a:srgbClr val="C00000"/>
              </a:buClr>
            </a:pPr>
            <a:r>
              <a:rPr lang="en-US" sz="2800" dirty="0" smtClean="0"/>
              <a:t>Membership</a:t>
            </a:r>
          </a:p>
          <a:p>
            <a:pPr lvl="1">
              <a:buClr>
                <a:srgbClr val="C00000"/>
              </a:buClr>
            </a:pPr>
            <a:r>
              <a:rPr lang="en-US" sz="2400" dirty="0" smtClean="0"/>
              <a:t>RNC Chair –</a:t>
            </a:r>
            <a:r>
              <a:rPr lang="en-US" sz="2400" dirty="0" err="1" smtClean="0"/>
              <a:t>Reince</a:t>
            </a:r>
            <a:r>
              <a:rPr lang="en-US" sz="2400" dirty="0" smtClean="0"/>
              <a:t> </a:t>
            </a:r>
            <a:r>
              <a:rPr lang="en-US" sz="2400" dirty="0" err="1" smtClean="0"/>
              <a:t>Priebus</a:t>
            </a:r>
            <a:endParaRPr lang="en-US" sz="2400" dirty="0" smtClean="0"/>
          </a:p>
          <a:p>
            <a:pPr lvl="1">
              <a:buClr>
                <a:srgbClr val="C00000"/>
              </a:buClr>
            </a:pPr>
            <a:r>
              <a:rPr lang="en-US" sz="2400" dirty="0" smtClean="0"/>
              <a:t>RNC Vice Chair – Sharon Day</a:t>
            </a:r>
          </a:p>
          <a:p>
            <a:pPr lvl="1">
              <a:buClr>
                <a:srgbClr val="C00000"/>
              </a:buClr>
            </a:pPr>
            <a:r>
              <a:rPr lang="en-US" sz="2400" dirty="0" smtClean="0"/>
              <a:t>3 Members for each state</a:t>
            </a:r>
          </a:p>
          <a:p>
            <a:pPr lvl="2"/>
            <a:r>
              <a:rPr lang="en-US" dirty="0" smtClean="0"/>
              <a:t>State Chair – </a:t>
            </a:r>
            <a:r>
              <a:rPr lang="en-US" dirty="0" smtClean="0"/>
              <a:t>Tom Mechler</a:t>
            </a:r>
            <a:endParaRPr lang="en-US" dirty="0" smtClean="0"/>
          </a:p>
          <a:p>
            <a:pPr lvl="2"/>
            <a:r>
              <a:rPr lang="en-US" dirty="0" smtClean="0"/>
              <a:t>National Committee Man – Dr. Robin Armstrong</a:t>
            </a:r>
          </a:p>
          <a:p>
            <a:pPr lvl="2"/>
            <a:r>
              <a:rPr lang="en-US" dirty="0" smtClean="0"/>
              <a:t>National Committee Woman – Toni Anne Dashiell </a:t>
            </a:r>
          </a:p>
          <a:p>
            <a:pPr lvl="3">
              <a:buClr>
                <a:schemeClr val="accent3">
                  <a:lumMod val="75000"/>
                </a:schemeClr>
              </a:buClr>
            </a:pPr>
            <a:r>
              <a:rPr lang="en-US" dirty="0" smtClean="0"/>
              <a:t>National Committee Members are elected at the State Convention in presidential election years</a:t>
            </a:r>
          </a:p>
          <a:p>
            <a:pPr lvl="0">
              <a:buClr>
                <a:srgbClr val="C00000"/>
              </a:buClr>
            </a:pPr>
            <a:r>
              <a:rPr lang="en-US" sz="2800" dirty="0" smtClean="0"/>
              <a:t> Election</a:t>
            </a:r>
          </a:p>
          <a:p>
            <a:pPr lvl="1">
              <a:buClr>
                <a:srgbClr val="C00000"/>
              </a:buClr>
            </a:pPr>
            <a:r>
              <a:rPr lang="en-US" sz="2400" dirty="0" smtClean="0"/>
              <a:t>RNC Chair and Vice Chair elected by RNC Members</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 calcmode="lin" valueType="num">
                                      <p:cBhvr additive="base">
                                        <p:cTn id="3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CEC Officers – Treasurer </a:t>
            </a:r>
            <a:endParaRPr lang="en-US" sz="3600" dirty="0">
              <a:solidFill>
                <a:schemeClr val="accent3">
                  <a:lumMod val="75000"/>
                </a:schemeClr>
              </a:solidFill>
            </a:endParaRPr>
          </a:p>
        </p:txBody>
      </p:sp>
      <p:sp>
        <p:nvSpPr>
          <p:cNvPr id="3" name="Content Placeholder 2"/>
          <p:cNvSpPr>
            <a:spLocks noGrp="1"/>
          </p:cNvSpPr>
          <p:nvPr>
            <p:ph sz="quarter" idx="1"/>
          </p:nvPr>
        </p:nvSpPr>
        <p:spPr>
          <a:xfrm>
            <a:off x="228600" y="1447800"/>
            <a:ext cx="8503920" cy="5334000"/>
          </a:xfrm>
        </p:spPr>
        <p:txBody>
          <a:bodyPr>
            <a:normAutofit/>
          </a:bodyPr>
          <a:lstStyle/>
          <a:p>
            <a:pPr>
              <a:buClr>
                <a:srgbClr val="C00000"/>
              </a:buClr>
            </a:pPr>
            <a:r>
              <a:rPr lang="en-US" sz="2900" dirty="0"/>
              <a:t>County Bylaws should outline the following </a:t>
            </a:r>
            <a:r>
              <a:rPr lang="en-US" sz="1900" dirty="0"/>
              <a:t>(</a:t>
            </a:r>
            <a:r>
              <a:rPr lang="en-US" sz="1900" dirty="0" err="1"/>
              <a:t>cont</a:t>
            </a:r>
            <a:r>
              <a:rPr lang="en-US" sz="1900" dirty="0"/>
              <a:t>):</a:t>
            </a:r>
          </a:p>
          <a:p>
            <a:pPr lvl="1">
              <a:buClr>
                <a:srgbClr val="C00000"/>
              </a:buClr>
            </a:pPr>
            <a:r>
              <a:rPr lang="en-US" sz="2400" dirty="0" smtClean="0"/>
              <a:t>Duties </a:t>
            </a:r>
            <a:r>
              <a:rPr lang="en-US" sz="2400" dirty="0"/>
              <a:t>&amp; Responsibilities</a:t>
            </a:r>
          </a:p>
          <a:p>
            <a:pPr lvl="2">
              <a:buClr>
                <a:srgbClr val="C00000"/>
              </a:buClr>
            </a:pPr>
            <a:r>
              <a:rPr lang="en-US" sz="2300" dirty="0" smtClean="0"/>
              <a:t>Keep systematic financial records</a:t>
            </a:r>
          </a:p>
          <a:p>
            <a:pPr lvl="2">
              <a:buClr>
                <a:srgbClr val="C00000"/>
              </a:buClr>
            </a:pPr>
            <a:r>
              <a:rPr lang="en-US" sz="2300" dirty="0"/>
              <a:t>Prepare financial reports for CEC </a:t>
            </a:r>
            <a:r>
              <a:rPr lang="en-US" sz="2300" dirty="0" smtClean="0"/>
              <a:t>meetings</a:t>
            </a:r>
          </a:p>
          <a:p>
            <a:pPr lvl="2">
              <a:buClr>
                <a:srgbClr val="C00000"/>
              </a:buClr>
            </a:pPr>
            <a:r>
              <a:rPr lang="en-US" sz="2300" dirty="0" smtClean="0"/>
              <a:t>Comply with applicable State &amp; Federal statutes regarding collection, recording, &amp; reporting of contributions and expenditures</a:t>
            </a:r>
          </a:p>
          <a:p>
            <a:pPr lvl="3">
              <a:buClr>
                <a:srgbClr val="C00000"/>
              </a:buClr>
            </a:pPr>
            <a:r>
              <a:rPr lang="en-US" sz="2200" dirty="0" smtClean="0"/>
              <a:t>Even if your county does not meet reporting requirements you should ALWAYS collect and record contribution and expenditure information.</a:t>
            </a:r>
          </a:p>
          <a:p>
            <a:pPr lvl="4">
              <a:buClr>
                <a:srgbClr val="C00000"/>
              </a:buClr>
            </a:pPr>
            <a:r>
              <a:rPr lang="en-US" sz="2000" dirty="0" smtClean="0"/>
              <a:t>Texas Ethics Commission – could audit your county even if you do not meet the threshold requirements</a:t>
            </a:r>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l="4639" t="10842" r="4103" b="14444"/>
          <a:stretch/>
        </p:blipFill>
        <p:spPr>
          <a:xfrm rot="-540000">
            <a:off x="338577" y="4999646"/>
            <a:ext cx="1022972" cy="1486562"/>
          </a:xfrm>
          <a:prstGeom prst="rect">
            <a:avLst/>
          </a:prstGeom>
        </p:spPr>
      </p:pic>
    </p:spTree>
    <p:extLst>
      <p:ext uri="{BB962C8B-B14F-4D97-AF65-F5344CB8AC3E}">
        <p14:creationId xmlns:p14="http://schemas.microsoft.com/office/powerpoint/2010/main" val="40173064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ipe(up)">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 calcmode="lin" valueType="num">
                                      <p:cBhvr additive="base">
                                        <p:cTn id="3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Expanding Your CEC </a:t>
            </a:r>
            <a:endParaRPr lang="en-US" sz="3600" dirty="0">
              <a:solidFill>
                <a:schemeClr val="accent3">
                  <a:lumMod val="75000"/>
                </a:schemeClr>
              </a:solidFill>
            </a:endParaRPr>
          </a:p>
        </p:txBody>
      </p:sp>
      <p:sp>
        <p:nvSpPr>
          <p:cNvPr id="3" name="Content Placeholder 2"/>
          <p:cNvSpPr>
            <a:spLocks noGrp="1"/>
          </p:cNvSpPr>
          <p:nvPr>
            <p:ph sz="quarter" idx="1"/>
          </p:nvPr>
        </p:nvSpPr>
        <p:spPr>
          <a:xfrm>
            <a:off x="228600" y="1447800"/>
            <a:ext cx="8503920" cy="5334000"/>
          </a:xfrm>
        </p:spPr>
        <p:txBody>
          <a:bodyPr>
            <a:normAutofit/>
          </a:bodyPr>
          <a:lstStyle/>
          <a:p>
            <a:pPr>
              <a:buClr>
                <a:srgbClr val="C00000"/>
              </a:buClr>
            </a:pPr>
            <a:r>
              <a:rPr lang="en-US" sz="2800" dirty="0" smtClean="0"/>
              <a:t>Parliamentarian</a:t>
            </a:r>
          </a:p>
          <a:p>
            <a:pPr lvl="1">
              <a:buClr>
                <a:srgbClr val="C00000"/>
              </a:buClr>
            </a:pPr>
            <a:r>
              <a:rPr lang="en-US" sz="2500" dirty="0" smtClean="0"/>
              <a:t>If </a:t>
            </a:r>
            <a:r>
              <a:rPr lang="en-US" sz="2500" dirty="0"/>
              <a:t>your County Party conducts a lot of business with multiple decisions to be debated and voted on, it is advisable to have a </a:t>
            </a:r>
            <a:r>
              <a:rPr lang="en-US" sz="2500" dirty="0" smtClean="0"/>
              <a:t>Parliamentarian</a:t>
            </a:r>
            <a:endParaRPr lang="en-US" sz="2500" dirty="0"/>
          </a:p>
          <a:p>
            <a:pPr marL="274320" lvl="1" indent="0">
              <a:buClr>
                <a:srgbClr val="C00000"/>
              </a:buClr>
              <a:buNone/>
            </a:pPr>
            <a:r>
              <a:rPr lang="en-US" sz="1000" dirty="0" smtClean="0"/>
              <a:t> </a:t>
            </a:r>
          </a:p>
          <a:p>
            <a:pPr lvl="1">
              <a:buClr>
                <a:srgbClr val="C00000"/>
              </a:buClr>
            </a:pPr>
            <a:r>
              <a:rPr lang="en-US" sz="2500" dirty="0" smtClean="0"/>
              <a:t>The </a:t>
            </a:r>
            <a:r>
              <a:rPr lang="en-US" sz="2500" dirty="0"/>
              <a:t>County Party is governed by RPT Rules, The Texas Election Code and Roberts Rules of Order </a:t>
            </a:r>
            <a:r>
              <a:rPr lang="en-US" sz="2500" dirty="0" smtClean="0"/>
              <a:t>Revised</a:t>
            </a:r>
            <a:endParaRPr lang="en-US" sz="2500" dirty="0"/>
          </a:p>
          <a:p>
            <a:pPr marL="274320" lvl="1" indent="0">
              <a:buClr>
                <a:srgbClr val="C00000"/>
              </a:buClr>
              <a:buNone/>
            </a:pPr>
            <a:endParaRPr lang="en-US" sz="1000" dirty="0" smtClean="0"/>
          </a:p>
          <a:p>
            <a:pPr lvl="1">
              <a:buClr>
                <a:srgbClr val="C00000"/>
              </a:buClr>
            </a:pPr>
            <a:r>
              <a:rPr lang="en-US" sz="2500" dirty="0" smtClean="0"/>
              <a:t>Knowledge </a:t>
            </a:r>
            <a:r>
              <a:rPr lang="en-US" sz="2500" dirty="0"/>
              <a:t>of these is very helpful in running a solid efficient business </a:t>
            </a:r>
            <a:r>
              <a:rPr lang="en-US" sz="2500" dirty="0" smtClean="0"/>
              <a:t>meeting</a:t>
            </a:r>
            <a:endParaRPr lang="en-US" sz="2500" dirty="0"/>
          </a:p>
          <a:p>
            <a:pPr marL="274320" lvl="1" indent="0">
              <a:buClr>
                <a:srgbClr val="C00000"/>
              </a:buClr>
              <a:buNone/>
            </a:pPr>
            <a:r>
              <a:rPr lang="en-US" sz="1000" dirty="0" smtClean="0"/>
              <a:t>      </a:t>
            </a:r>
          </a:p>
          <a:p>
            <a:pPr lvl="1">
              <a:buClr>
                <a:srgbClr val="C00000"/>
              </a:buClr>
            </a:pPr>
            <a:r>
              <a:rPr lang="en-US" sz="2500" b="1" dirty="0" smtClean="0"/>
              <a:t>Learn </a:t>
            </a:r>
            <a:r>
              <a:rPr lang="en-US" sz="2500" b="1" dirty="0"/>
              <a:t>the basics</a:t>
            </a:r>
          </a:p>
          <a:p>
            <a:pPr>
              <a:buClr>
                <a:srgbClr val="C00000"/>
              </a:buClr>
            </a:pPr>
            <a:endParaRPr lang="en-US" sz="2000" dirty="0" smtClean="0"/>
          </a:p>
        </p:txBody>
      </p:sp>
    </p:spTree>
    <p:extLst>
      <p:ext uri="{BB962C8B-B14F-4D97-AF65-F5344CB8AC3E}">
        <p14:creationId xmlns:p14="http://schemas.microsoft.com/office/powerpoint/2010/main" val="1776743069"/>
      </p:ext>
    </p:extLst>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CEC Committees</a:t>
            </a:r>
            <a:endParaRPr lang="en-US" sz="3600" dirty="0">
              <a:solidFill>
                <a:schemeClr val="accent3">
                  <a:lumMod val="75000"/>
                </a:schemeClr>
              </a:solidFill>
            </a:endParaRPr>
          </a:p>
        </p:txBody>
      </p:sp>
      <p:sp>
        <p:nvSpPr>
          <p:cNvPr id="3" name="Content Placeholder 2"/>
          <p:cNvSpPr>
            <a:spLocks noGrp="1"/>
          </p:cNvSpPr>
          <p:nvPr>
            <p:ph sz="quarter" idx="1"/>
          </p:nvPr>
        </p:nvSpPr>
        <p:spPr>
          <a:xfrm>
            <a:off x="228600" y="1447800"/>
            <a:ext cx="8503920" cy="5334000"/>
          </a:xfrm>
        </p:spPr>
        <p:txBody>
          <a:bodyPr>
            <a:normAutofit/>
          </a:bodyPr>
          <a:lstStyle/>
          <a:p>
            <a:pPr>
              <a:buClr>
                <a:srgbClr val="C00000"/>
              </a:buClr>
            </a:pPr>
            <a:r>
              <a:rPr lang="en-US" sz="2500" dirty="0" smtClean="0">
                <a:latin typeface="Times New Roman" panose="02020603050405020304" pitchFamily="18" charset="0"/>
              </a:rPr>
              <a:t>County Chair </a:t>
            </a:r>
            <a:r>
              <a:rPr lang="en-US" sz="2500" dirty="0">
                <a:latin typeface="Times New Roman" panose="02020603050405020304" pitchFamily="18" charset="0"/>
              </a:rPr>
              <a:t>shall appoint the </a:t>
            </a:r>
            <a:r>
              <a:rPr lang="en-US" sz="2500" dirty="0" smtClean="0">
                <a:latin typeface="Times New Roman" panose="02020603050405020304" pitchFamily="18" charset="0"/>
              </a:rPr>
              <a:t>Chair </a:t>
            </a:r>
            <a:r>
              <a:rPr lang="en-US" sz="2500" dirty="0">
                <a:latin typeface="Times New Roman" panose="02020603050405020304" pitchFamily="18" charset="0"/>
              </a:rPr>
              <a:t>of any Standing Committees deemed necessary to carry out policies of the local </a:t>
            </a:r>
            <a:r>
              <a:rPr lang="en-US" sz="2500" dirty="0" smtClean="0">
                <a:latin typeface="Times New Roman" panose="02020603050405020304" pitchFamily="18" charset="0"/>
              </a:rPr>
              <a:t>Party</a:t>
            </a:r>
            <a:endParaRPr lang="en-US" sz="2000" dirty="0" smtClean="0">
              <a:latin typeface="Times New Roman" panose="02020603050405020304" pitchFamily="18" charset="0"/>
            </a:endParaRPr>
          </a:p>
          <a:p>
            <a:pPr>
              <a:buClr>
                <a:srgbClr val="C00000"/>
              </a:buClr>
            </a:pPr>
            <a:endParaRPr lang="en-US" sz="2000" b="1" dirty="0" smtClean="0">
              <a:latin typeface="Times New Roman" panose="02020603050405020304" pitchFamily="18" charset="0"/>
            </a:endParaRPr>
          </a:p>
          <a:p>
            <a:pPr>
              <a:buClr>
                <a:srgbClr val="C00000"/>
              </a:buClr>
            </a:pPr>
            <a:r>
              <a:rPr lang="en-US" sz="2500" dirty="0" smtClean="0">
                <a:latin typeface="Times New Roman" panose="02020603050405020304" pitchFamily="18" charset="0"/>
              </a:rPr>
              <a:t>Each </a:t>
            </a:r>
            <a:r>
              <a:rPr lang="en-US" sz="2500" dirty="0">
                <a:latin typeface="Times New Roman" panose="02020603050405020304" pitchFamily="18" charset="0"/>
              </a:rPr>
              <a:t>committee is authorized to develop procedures for conducting the business within that committee’s jurisdiction, </a:t>
            </a:r>
            <a:r>
              <a:rPr lang="en-US" sz="2500" u="sng" dirty="0">
                <a:latin typeface="Times New Roman" panose="02020603050405020304" pitchFamily="18" charset="0"/>
              </a:rPr>
              <a:t>subject to review and amendment by the full </a:t>
            </a:r>
            <a:r>
              <a:rPr lang="en-US" sz="2500" u="sng" dirty="0" smtClean="0">
                <a:latin typeface="Times New Roman" panose="02020603050405020304" pitchFamily="18" charset="0"/>
              </a:rPr>
              <a:t>County Executive Committee</a:t>
            </a:r>
            <a:endParaRPr lang="en-US" sz="2500" dirty="0" smtClean="0">
              <a:latin typeface="Times New Roman" panose="02020603050405020304" pitchFamily="18" charset="0"/>
            </a:endParaRPr>
          </a:p>
          <a:p>
            <a:pPr>
              <a:buClr>
                <a:srgbClr val="C00000"/>
              </a:buClr>
            </a:pPr>
            <a:endParaRPr lang="en-US" sz="2000" b="1" dirty="0">
              <a:latin typeface="Times New Roman" panose="02020603050405020304" pitchFamily="18" charset="0"/>
            </a:endParaRPr>
          </a:p>
          <a:p>
            <a:pPr>
              <a:buClr>
                <a:srgbClr val="C00000"/>
              </a:buClr>
            </a:pPr>
            <a:r>
              <a:rPr lang="en-US" sz="2500" dirty="0">
                <a:latin typeface="Times New Roman" panose="02020603050405020304" pitchFamily="18" charset="0"/>
              </a:rPr>
              <a:t>C</a:t>
            </a:r>
            <a:r>
              <a:rPr lang="en-US" sz="2500" dirty="0" smtClean="0">
                <a:latin typeface="Times New Roman" panose="02020603050405020304" pitchFamily="18" charset="0"/>
              </a:rPr>
              <a:t>ommittee chair(s) and/or member(s) may </a:t>
            </a:r>
            <a:r>
              <a:rPr lang="en-US" sz="2500" dirty="0">
                <a:latin typeface="Times New Roman" panose="02020603050405020304" pitchFamily="18" charset="0"/>
              </a:rPr>
              <a:t>be removed from a </a:t>
            </a:r>
            <a:r>
              <a:rPr lang="en-US" sz="2500" dirty="0" smtClean="0">
                <a:latin typeface="Times New Roman" panose="02020603050405020304" pitchFamily="18" charset="0"/>
              </a:rPr>
              <a:t>committee </a:t>
            </a:r>
            <a:r>
              <a:rPr lang="en-US" sz="2500" dirty="0">
                <a:latin typeface="Times New Roman" panose="02020603050405020304" pitchFamily="18" charset="0"/>
              </a:rPr>
              <a:t>upon request of the Committee </a:t>
            </a:r>
            <a:r>
              <a:rPr lang="en-US" sz="2500" dirty="0" smtClean="0">
                <a:latin typeface="Times New Roman" panose="02020603050405020304" pitchFamily="18" charset="0"/>
              </a:rPr>
              <a:t>Chair </a:t>
            </a:r>
            <a:r>
              <a:rPr lang="en-US" sz="2500" dirty="0">
                <a:latin typeface="Times New Roman" panose="02020603050405020304" pitchFamily="18" charset="0"/>
              </a:rPr>
              <a:t>or the County </a:t>
            </a:r>
            <a:r>
              <a:rPr lang="en-US" sz="2500" dirty="0" smtClean="0">
                <a:latin typeface="Times New Roman" panose="02020603050405020304" pitchFamily="18" charset="0"/>
              </a:rPr>
              <a:t>Chair, if outlined in your bylaws</a:t>
            </a:r>
            <a:endParaRPr lang="en-US" sz="2500" dirty="0"/>
          </a:p>
          <a:p>
            <a:pPr>
              <a:buClr>
                <a:srgbClr val="C00000"/>
              </a:buClr>
            </a:pPr>
            <a:endParaRPr lang="en-US" sz="2000" dirty="0" smtClean="0"/>
          </a:p>
        </p:txBody>
      </p:sp>
    </p:spTree>
    <p:extLst>
      <p:ext uri="{BB962C8B-B14F-4D97-AF65-F5344CB8AC3E}">
        <p14:creationId xmlns:p14="http://schemas.microsoft.com/office/powerpoint/2010/main" val="3581630676"/>
      </p:ext>
    </p:extLst>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CEC Committees</a:t>
            </a:r>
            <a:endParaRPr lang="en-US" sz="3600" dirty="0">
              <a:solidFill>
                <a:schemeClr val="accent3">
                  <a:lumMod val="75000"/>
                </a:schemeClr>
              </a:solidFill>
            </a:endParaRPr>
          </a:p>
        </p:txBody>
      </p:sp>
      <p:sp>
        <p:nvSpPr>
          <p:cNvPr id="3" name="Content Placeholder 2"/>
          <p:cNvSpPr>
            <a:spLocks noGrp="1"/>
          </p:cNvSpPr>
          <p:nvPr>
            <p:ph sz="quarter" idx="1"/>
          </p:nvPr>
        </p:nvSpPr>
        <p:spPr>
          <a:xfrm>
            <a:off x="228600" y="1447800"/>
            <a:ext cx="8503920" cy="5334000"/>
          </a:xfrm>
        </p:spPr>
        <p:txBody>
          <a:bodyPr>
            <a:normAutofit/>
          </a:bodyPr>
          <a:lstStyle/>
          <a:p>
            <a:pPr>
              <a:buClr>
                <a:srgbClr val="C00000"/>
              </a:buClr>
            </a:pPr>
            <a:endParaRPr lang="en-US" sz="2600" dirty="0" smtClean="0"/>
          </a:p>
          <a:p>
            <a:pPr>
              <a:buClr>
                <a:srgbClr val="C00000"/>
              </a:buClr>
            </a:pPr>
            <a:r>
              <a:rPr lang="en-US" sz="2600" dirty="0" smtClean="0"/>
              <a:t>The </a:t>
            </a:r>
            <a:r>
              <a:rPr lang="en-US" sz="2600" dirty="0"/>
              <a:t>number of c</a:t>
            </a:r>
            <a:r>
              <a:rPr lang="en-US" sz="2600" dirty="0" smtClean="0"/>
              <a:t>ommittees &amp; number of committee members </a:t>
            </a:r>
            <a:r>
              <a:rPr lang="en-US" sz="2600" dirty="0"/>
              <a:t>should be based </a:t>
            </a:r>
            <a:r>
              <a:rPr lang="en-US" sz="2600" dirty="0" smtClean="0"/>
              <a:t>on the </a:t>
            </a:r>
            <a:r>
              <a:rPr lang="en-US" sz="2600" dirty="0"/>
              <a:t>size of your </a:t>
            </a:r>
            <a:r>
              <a:rPr lang="en-US" sz="2600" dirty="0" smtClean="0"/>
              <a:t>county </a:t>
            </a:r>
            <a:r>
              <a:rPr lang="en-US" sz="2600" dirty="0"/>
              <a:t>&amp; </a:t>
            </a:r>
            <a:r>
              <a:rPr lang="en-US" sz="2600" dirty="0" smtClean="0"/>
              <a:t>volunteer group</a:t>
            </a:r>
          </a:p>
          <a:p>
            <a:pPr>
              <a:buClr>
                <a:srgbClr val="C00000"/>
              </a:buClr>
            </a:pPr>
            <a:endParaRPr lang="en-US" sz="2600" dirty="0" smtClean="0"/>
          </a:p>
          <a:p>
            <a:pPr>
              <a:buClr>
                <a:srgbClr val="C00000"/>
              </a:buClr>
            </a:pPr>
            <a:r>
              <a:rPr lang="en-US" sz="2600" dirty="0"/>
              <a:t>Remember Committee </a:t>
            </a:r>
            <a:r>
              <a:rPr lang="en-US" sz="2600" dirty="0" smtClean="0"/>
              <a:t>Chairs &amp; Members </a:t>
            </a:r>
            <a:r>
              <a:rPr lang="en-US" sz="2600" dirty="0"/>
              <a:t>may or may not be </a:t>
            </a:r>
            <a:r>
              <a:rPr lang="en-US" sz="2600" dirty="0" smtClean="0"/>
              <a:t>Precinct Chairs</a:t>
            </a:r>
          </a:p>
          <a:p>
            <a:pPr lvl="1">
              <a:buClr>
                <a:srgbClr val="C00000"/>
              </a:buClr>
            </a:pPr>
            <a:r>
              <a:rPr lang="en-US" sz="2400" dirty="0" smtClean="0"/>
              <a:t>Make sure to outline this in your county bylaws</a:t>
            </a:r>
            <a:endParaRPr lang="en-US" sz="2400" dirty="0"/>
          </a:p>
          <a:p>
            <a:pPr>
              <a:buClr>
                <a:srgbClr val="C00000"/>
              </a:buClr>
            </a:pPr>
            <a:endParaRPr lang="en-US" sz="3200" dirty="0"/>
          </a:p>
          <a:p>
            <a:pPr>
              <a:buClr>
                <a:srgbClr val="C00000"/>
              </a:buClr>
            </a:pPr>
            <a:endParaRPr lang="en-US" sz="2000" dirty="0" smtClean="0"/>
          </a:p>
        </p:txBody>
      </p:sp>
    </p:spTree>
    <p:extLst>
      <p:ext uri="{BB962C8B-B14F-4D97-AF65-F5344CB8AC3E}">
        <p14:creationId xmlns:p14="http://schemas.microsoft.com/office/powerpoint/2010/main" val="3456648121"/>
      </p:ext>
    </p:extLst>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Suggested Standing Committees</a:t>
            </a:r>
            <a:endParaRPr lang="en-US" sz="3600" dirty="0">
              <a:solidFill>
                <a:schemeClr val="accent3">
                  <a:lumMod val="75000"/>
                </a:schemeClr>
              </a:solidFill>
            </a:endParaRPr>
          </a:p>
        </p:txBody>
      </p:sp>
      <p:sp>
        <p:nvSpPr>
          <p:cNvPr id="3" name="Content Placeholder 2"/>
          <p:cNvSpPr>
            <a:spLocks noGrp="1"/>
          </p:cNvSpPr>
          <p:nvPr>
            <p:ph sz="quarter" idx="1"/>
          </p:nvPr>
        </p:nvSpPr>
        <p:spPr>
          <a:xfrm>
            <a:off x="228600" y="1447800"/>
            <a:ext cx="8503920" cy="5334000"/>
          </a:xfrm>
        </p:spPr>
        <p:txBody>
          <a:bodyPr>
            <a:normAutofit/>
          </a:bodyPr>
          <a:lstStyle/>
          <a:p>
            <a:pPr>
              <a:buClr>
                <a:srgbClr val="C00000"/>
              </a:buClr>
            </a:pPr>
            <a:r>
              <a:rPr lang="en-US" sz="2500" dirty="0" smtClean="0"/>
              <a:t>Budget</a:t>
            </a:r>
          </a:p>
          <a:p>
            <a:pPr lvl="1">
              <a:buClr>
                <a:srgbClr val="C00000"/>
              </a:buClr>
            </a:pPr>
            <a:r>
              <a:rPr lang="en-US" sz="2000" dirty="0" smtClean="0"/>
              <a:t>Prepare budget for submission to CEC</a:t>
            </a:r>
          </a:p>
          <a:p>
            <a:pPr marL="274320" lvl="1" indent="0">
              <a:buClr>
                <a:srgbClr val="C00000"/>
              </a:buClr>
              <a:buNone/>
            </a:pPr>
            <a:endParaRPr lang="en-US" sz="1000" dirty="0"/>
          </a:p>
          <a:p>
            <a:pPr>
              <a:buClr>
                <a:srgbClr val="C00000"/>
              </a:buClr>
            </a:pPr>
            <a:r>
              <a:rPr lang="en-US" sz="2500" dirty="0" smtClean="0"/>
              <a:t>Finance</a:t>
            </a:r>
          </a:p>
          <a:p>
            <a:pPr lvl="1">
              <a:buClr>
                <a:srgbClr val="C00000"/>
              </a:buClr>
            </a:pPr>
            <a:r>
              <a:rPr lang="en-US" sz="2000" dirty="0" smtClean="0"/>
              <a:t>Plan &amp; direct party fundraising activities</a:t>
            </a:r>
          </a:p>
          <a:p>
            <a:pPr marL="0" indent="0">
              <a:buClr>
                <a:srgbClr val="C00000"/>
              </a:buClr>
              <a:buNone/>
            </a:pPr>
            <a:endParaRPr lang="en-US" sz="1000" dirty="0" smtClean="0"/>
          </a:p>
          <a:p>
            <a:pPr>
              <a:buClr>
                <a:srgbClr val="C00000"/>
              </a:buClr>
            </a:pPr>
            <a:r>
              <a:rPr lang="en-US" sz="2500" dirty="0" smtClean="0"/>
              <a:t>Volunteer</a:t>
            </a:r>
          </a:p>
          <a:p>
            <a:pPr lvl="1">
              <a:buClr>
                <a:srgbClr val="C00000"/>
              </a:buClr>
            </a:pPr>
            <a:r>
              <a:rPr lang="en-US" sz="2000" dirty="0" smtClean="0"/>
              <a:t>Develop &amp; maintain list of volunteers to support Republican activities</a:t>
            </a:r>
          </a:p>
          <a:p>
            <a:pPr marL="274320" lvl="1" indent="0">
              <a:buClr>
                <a:srgbClr val="C00000"/>
              </a:buClr>
              <a:buNone/>
            </a:pPr>
            <a:endParaRPr lang="en-US" sz="1000" dirty="0"/>
          </a:p>
          <a:p>
            <a:pPr>
              <a:buClr>
                <a:srgbClr val="C00000"/>
              </a:buClr>
            </a:pPr>
            <a:r>
              <a:rPr lang="en-US" sz="2500" dirty="0" smtClean="0"/>
              <a:t>Headquarters</a:t>
            </a:r>
          </a:p>
          <a:p>
            <a:pPr lvl="1">
              <a:buClr>
                <a:srgbClr val="C00000"/>
              </a:buClr>
            </a:pPr>
            <a:r>
              <a:rPr lang="en-US" sz="2000" dirty="0" smtClean="0"/>
              <a:t>Ensure staffing of HQ and office management</a:t>
            </a:r>
            <a:endParaRPr lang="en-US" sz="2000" dirty="0"/>
          </a:p>
          <a:p>
            <a:pPr lvl="1">
              <a:buClr>
                <a:srgbClr val="C00000"/>
              </a:buClr>
            </a:pPr>
            <a:endParaRPr lang="en-US" sz="2000" dirty="0"/>
          </a:p>
          <a:p>
            <a:pPr lvl="1">
              <a:buClr>
                <a:srgbClr val="C00000"/>
              </a:buClr>
            </a:pPr>
            <a:endParaRPr lang="en-US" sz="3200" dirty="0"/>
          </a:p>
          <a:p>
            <a:pPr>
              <a:buClr>
                <a:srgbClr val="C00000"/>
              </a:buClr>
            </a:pPr>
            <a:endParaRPr lang="en-US" sz="3200" dirty="0"/>
          </a:p>
          <a:p>
            <a:pPr>
              <a:buClr>
                <a:srgbClr val="C00000"/>
              </a:buClr>
            </a:pPr>
            <a:endParaRPr lang="en-US" sz="2000" dirty="0" smtClean="0"/>
          </a:p>
        </p:txBody>
      </p:sp>
    </p:spTree>
    <p:extLst>
      <p:ext uri="{BB962C8B-B14F-4D97-AF65-F5344CB8AC3E}">
        <p14:creationId xmlns:p14="http://schemas.microsoft.com/office/powerpoint/2010/main" val="4201358201"/>
      </p:ext>
    </p:extLst>
  </p:cSld>
  <p:clrMapOvr>
    <a:masterClrMapping/>
  </p:clrMapOvr>
  <p:transition spd="slow">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Suggested Standing Committees</a:t>
            </a:r>
            <a:endParaRPr lang="en-US" sz="3600" dirty="0">
              <a:solidFill>
                <a:schemeClr val="accent3">
                  <a:lumMod val="75000"/>
                </a:schemeClr>
              </a:solidFill>
            </a:endParaRPr>
          </a:p>
        </p:txBody>
      </p:sp>
      <p:sp>
        <p:nvSpPr>
          <p:cNvPr id="3" name="Content Placeholder 2"/>
          <p:cNvSpPr>
            <a:spLocks noGrp="1"/>
          </p:cNvSpPr>
          <p:nvPr>
            <p:ph sz="quarter" idx="1"/>
          </p:nvPr>
        </p:nvSpPr>
        <p:spPr>
          <a:xfrm>
            <a:off x="228600" y="1371600"/>
            <a:ext cx="8503920" cy="5334000"/>
          </a:xfrm>
        </p:spPr>
        <p:txBody>
          <a:bodyPr>
            <a:normAutofit/>
          </a:bodyPr>
          <a:lstStyle/>
          <a:p>
            <a:pPr>
              <a:buClr>
                <a:srgbClr val="C00000"/>
              </a:buClr>
            </a:pPr>
            <a:r>
              <a:rPr lang="en-US" sz="2500" dirty="0"/>
              <a:t>Rules</a:t>
            </a:r>
          </a:p>
          <a:p>
            <a:pPr lvl="1">
              <a:buClr>
                <a:srgbClr val="C00000"/>
              </a:buClr>
            </a:pPr>
            <a:r>
              <a:rPr lang="en-US" sz="2000" dirty="0"/>
              <a:t>Reviewing County bylaws &amp; standing rules to recommend amendments or revision to the </a:t>
            </a:r>
            <a:r>
              <a:rPr lang="en-US" sz="2000" dirty="0" smtClean="0"/>
              <a:t>CEC</a:t>
            </a:r>
          </a:p>
          <a:p>
            <a:pPr marL="274320" lvl="1" indent="0">
              <a:buClr>
                <a:srgbClr val="C00000"/>
              </a:buClr>
              <a:buNone/>
            </a:pPr>
            <a:r>
              <a:rPr lang="en-US" sz="1000" dirty="0"/>
              <a:t> </a:t>
            </a:r>
          </a:p>
          <a:p>
            <a:pPr>
              <a:buClr>
                <a:srgbClr val="C00000"/>
              </a:buClr>
            </a:pPr>
            <a:r>
              <a:rPr lang="en-US" sz="2500" dirty="0" smtClean="0"/>
              <a:t>Vacancy</a:t>
            </a:r>
            <a:endParaRPr lang="en-US" sz="2500" dirty="0"/>
          </a:p>
          <a:p>
            <a:pPr lvl="1">
              <a:buClr>
                <a:srgbClr val="C00000"/>
              </a:buClr>
            </a:pPr>
            <a:r>
              <a:rPr lang="en-US" sz="2000" dirty="0"/>
              <a:t>Search, interview &amp; recommend qualified individuals to fill </a:t>
            </a:r>
            <a:r>
              <a:rPr lang="en-US" sz="2000" dirty="0" smtClean="0"/>
              <a:t>vacancies</a:t>
            </a:r>
          </a:p>
          <a:p>
            <a:pPr marL="274320" lvl="1" indent="0">
              <a:buClr>
                <a:srgbClr val="C00000"/>
              </a:buClr>
              <a:buNone/>
            </a:pPr>
            <a:endParaRPr lang="en-US" sz="1000" dirty="0"/>
          </a:p>
          <a:p>
            <a:pPr>
              <a:buClr>
                <a:srgbClr val="C00000"/>
              </a:buClr>
            </a:pPr>
            <a:r>
              <a:rPr lang="en-US" sz="2500" dirty="0"/>
              <a:t>Candidate</a:t>
            </a:r>
          </a:p>
          <a:p>
            <a:pPr lvl="1">
              <a:buClr>
                <a:srgbClr val="C00000"/>
              </a:buClr>
            </a:pPr>
            <a:r>
              <a:rPr lang="en-US" sz="2000" dirty="0"/>
              <a:t>Recruit candidates to run of office &amp; work with current non Republican elected officials to switch </a:t>
            </a:r>
            <a:r>
              <a:rPr lang="en-US" sz="2000" dirty="0" smtClean="0"/>
              <a:t>parties</a:t>
            </a:r>
          </a:p>
          <a:p>
            <a:pPr marL="274320" lvl="1" indent="0">
              <a:buClr>
                <a:srgbClr val="C00000"/>
              </a:buClr>
              <a:buNone/>
            </a:pPr>
            <a:endParaRPr lang="en-US" sz="1000" dirty="0"/>
          </a:p>
          <a:p>
            <a:pPr>
              <a:buClr>
                <a:srgbClr val="C00000"/>
              </a:buClr>
            </a:pPr>
            <a:r>
              <a:rPr lang="en-US" sz="2500" dirty="0"/>
              <a:t>Technology/Social Media</a:t>
            </a:r>
          </a:p>
          <a:p>
            <a:pPr lvl="1">
              <a:buClr>
                <a:srgbClr val="C00000"/>
              </a:buClr>
            </a:pPr>
            <a:r>
              <a:rPr lang="en-US" sz="2000" dirty="0"/>
              <a:t>Develop &amp; maintain party website, Facebook, Twitter, &amp; other messaging tools </a:t>
            </a:r>
          </a:p>
          <a:p>
            <a:pPr lvl="1">
              <a:buClr>
                <a:srgbClr val="C00000"/>
              </a:buClr>
            </a:pPr>
            <a:endParaRPr lang="en-US" sz="2000" dirty="0"/>
          </a:p>
          <a:p>
            <a:pPr lvl="1">
              <a:buClr>
                <a:srgbClr val="C00000"/>
              </a:buClr>
            </a:pPr>
            <a:endParaRPr lang="en-US" sz="3200" dirty="0"/>
          </a:p>
          <a:p>
            <a:pPr>
              <a:buClr>
                <a:srgbClr val="C00000"/>
              </a:buClr>
            </a:pPr>
            <a:endParaRPr lang="en-US" sz="3200" dirty="0"/>
          </a:p>
          <a:p>
            <a:pPr>
              <a:buClr>
                <a:srgbClr val="C00000"/>
              </a:buClr>
            </a:pPr>
            <a:endParaRPr lang="en-US" sz="2000" dirty="0" smtClean="0"/>
          </a:p>
        </p:txBody>
      </p:sp>
    </p:spTree>
    <p:extLst>
      <p:ext uri="{BB962C8B-B14F-4D97-AF65-F5344CB8AC3E}">
        <p14:creationId xmlns:p14="http://schemas.microsoft.com/office/powerpoint/2010/main" val="1114292375"/>
      </p:ext>
    </p:extLst>
  </p:cSld>
  <p:clrMapOvr>
    <a:masterClrMapping/>
  </p:clrMapOvr>
  <p:transition spd="slow">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smtClean="0"/>
          </a:p>
          <a:p>
            <a:endParaRPr lang="en-US" dirty="0" smtClean="0"/>
          </a:p>
        </p:txBody>
      </p:sp>
      <p:sp>
        <p:nvSpPr>
          <p:cNvPr id="2" name="Title 1"/>
          <p:cNvSpPr>
            <a:spLocks noGrp="1"/>
          </p:cNvSpPr>
          <p:nvPr>
            <p:ph type="ctrTitle"/>
          </p:nvPr>
        </p:nvSpPr>
        <p:spPr>
          <a:xfrm>
            <a:off x="609600" y="609600"/>
            <a:ext cx="7772400" cy="1371600"/>
          </a:xfrm>
        </p:spPr>
        <p:txBody>
          <a:bodyPr>
            <a:noAutofit/>
          </a:bodyPr>
          <a:lstStyle/>
          <a:p>
            <a:r>
              <a:rPr lang="en-US" sz="4400" b="1" dirty="0" smtClean="0">
                <a:solidFill>
                  <a:schemeClr val="tx1">
                    <a:lumMod val="50000"/>
                    <a:lumOff val="50000"/>
                  </a:schemeClr>
                </a:solidFill>
              </a:rPr>
              <a:t>Republican Party of Texas</a:t>
            </a:r>
            <a:br>
              <a:rPr lang="en-US" sz="4400" b="1" dirty="0" smtClean="0">
                <a:solidFill>
                  <a:schemeClr val="tx1">
                    <a:lumMod val="50000"/>
                    <a:lumOff val="50000"/>
                  </a:schemeClr>
                </a:solidFill>
              </a:rPr>
            </a:br>
            <a:r>
              <a:rPr lang="en-US" sz="4400" b="1" dirty="0" smtClean="0">
                <a:solidFill>
                  <a:schemeClr val="tx1">
                    <a:lumMod val="50000"/>
                    <a:lumOff val="50000"/>
                  </a:schemeClr>
                </a:solidFill>
              </a:rPr>
              <a:t>Keep it Strong</a:t>
            </a:r>
            <a:endParaRPr lang="en-US" sz="4400" dirty="0">
              <a:solidFill>
                <a:schemeClr val="tx1">
                  <a:lumMod val="50000"/>
                  <a:lumOff val="50000"/>
                </a:schemeClr>
              </a:solidFill>
            </a:endParaRPr>
          </a:p>
        </p:txBody>
      </p:sp>
      <p:pic>
        <p:nvPicPr>
          <p:cNvPr id="6" name="Content Placeholder 5" descr="RPT Elephant.JPG"/>
          <p:cNvPicPr>
            <a:picLocks noChangeAspect="1"/>
          </p:cNvPicPr>
          <p:nvPr/>
        </p:nvPicPr>
        <p:blipFill>
          <a:blip r:embed="rId2" cstate="print"/>
          <a:stretch>
            <a:fillRect/>
          </a:stretch>
        </p:blipFill>
        <p:spPr>
          <a:xfrm>
            <a:off x="2209800" y="2667000"/>
            <a:ext cx="4669028" cy="3493516"/>
          </a:xfrm>
          <a:prstGeom prst="rect">
            <a:avLst/>
          </a:prstGeom>
        </p:spPr>
      </p:pic>
    </p:spTree>
    <p:extLst>
      <p:ext uri="{BB962C8B-B14F-4D97-AF65-F5344CB8AC3E}">
        <p14:creationId xmlns:p14="http://schemas.microsoft.com/office/powerpoint/2010/main" val="1777259573"/>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685800"/>
          </a:xfrm>
        </p:spPr>
        <p:txBody>
          <a:bodyPr>
            <a:normAutofit/>
          </a:bodyPr>
          <a:lstStyle/>
          <a:p>
            <a:r>
              <a:rPr lang="en-US" sz="3600" b="1" dirty="0" smtClean="0"/>
              <a:t>Republican Party of Texas (RPT)</a:t>
            </a:r>
            <a:endParaRPr lang="en-US" sz="3600" dirty="0"/>
          </a:p>
        </p:txBody>
      </p:sp>
      <p:sp>
        <p:nvSpPr>
          <p:cNvPr id="3" name="Content Placeholder 2"/>
          <p:cNvSpPr>
            <a:spLocks noGrp="1"/>
          </p:cNvSpPr>
          <p:nvPr>
            <p:ph sz="quarter" idx="1"/>
          </p:nvPr>
        </p:nvSpPr>
        <p:spPr>
          <a:xfrm>
            <a:off x="301752" y="1371600"/>
            <a:ext cx="8503920" cy="5181600"/>
          </a:xfrm>
        </p:spPr>
        <p:txBody>
          <a:bodyPr>
            <a:normAutofit fontScale="92500" lnSpcReduction="10000"/>
          </a:bodyPr>
          <a:lstStyle/>
          <a:p>
            <a:pPr>
              <a:buClr>
                <a:srgbClr val="C00000"/>
              </a:buClr>
            </a:pPr>
            <a:r>
              <a:rPr lang="en-US" dirty="0" smtClean="0"/>
              <a:t>Membership</a:t>
            </a:r>
          </a:p>
          <a:p>
            <a:pPr lvl="1">
              <a:buClr>
                <a:srgbClr val="C00000"/>
              </a:buClr>
            </a:pPr>
            <a:r>
              <a:rPr lang="en-US" sz="2400" dirty="0" smtClean="0"/>
              <a:t>State Chair – </a:t>
            </a:r>
            <a:r>
              <a:rPr lang="en-US" sz="2400" dirty="0" smtClean="0"/>
              <a:t>Tom Mechler</a:t>
            </a:r>
            <a:endParaRPr lang="en-US" sz="2400" dirty="0" smtClean="0"/>
          </a:p>
          <a:p>
            <a:pPr lvl="1">
              <a:buClr>
                <a:srgbClr val="C00000"/>
              </a:buClr>
            </a:pPr>
            <a:r>
              <a:rPr lang="en-US" sz="2400" dirty="0" smtClean="0"/>
              <a:t>State Vice Chair – Amy Clark</a:t>
            </a:r>
            <a:endParaRPr lang="en-US" dirty="0" smtClean="0"/>
          </a:p>
          <a:p>
            <a:pPr lvl="2">
              <a:buClr>
                <a:schemeClr val="accent3">
                  <a:lumMod val="75000"/>
                </a:schemeClr>
              </a:buClr>
            </a:pPr>
            <a:r>
              <a:rPr lang="en-US" dirty="0" smtClean="0"/>
              <a:t>Chair and Vice Chair are elected every two years at the State Convention</a:t>
            </a:r>
          </a:p>
          <a:p>
            <a:pPr lvl="2">
              <a:buClr>
                <a:schemeClr val="accent3">
                  <a:lumMod val="75000"/>
                </a:schemeClr>
              </a:buClr>
              <a:buNone/>
            </a:pPr>
            <a:r>
              <a:rPr lang="en-US" sz="600" dirty="0" smtClean="0"/>
              <a:t> </a:t>
            </a:r>
          </a:p>
          <a:p>
            <a:pPr lvl="1">
              <a:buClr>
                <a:srgbClr val="C00000"/>
              </a:buClr>
            </a:pPr>
            <a:r>
              <a:rPr lang="en-US" sz="2400" dirty="0" smtClean="0"/>
              <a:t>62 State Republican Executive Committee Members (SREC)</a:t>
            </a:r>
          </a:p>
          <a:p>
            <a:pPr lvl="2"/>
            <a:r>
              <a:rPr lang="en-US" dirty="0" smtClean="0"/>
              <a:t>1 man and 1 woman from each State Senate District (31 Districts)</a:t>
            </a:r>
          </a:p>
          <a:p>
            <a:pPr lvl="2"/>
            <a:r>
              <a:rPr lang="en-US" dirty="0" smtClean="0"/>
              <a:t>Elected every two years at the State Convention</a:t>
            </a:r>
          </a:p>
          <a:p>
            <a:pPr lvl="2"/>
            <a:r>
              <a:rPr lang="en-US" dirty="0" smtClean="0"/>
              <a:t>Cannot serve more than 4 consecutive terms </a:t>
            </a:r>
            <a:r>
              <a:rPr lang="en-US" sz="1700" dirty="0" smtClean="0"/>
              <a:t>(8 years consecutively) </a:t>
            </a:r>
          </a:p>
          <a:p>
            <a:pPr lvl="2">
              <a:buNone/>
            </a:pPr>
            <a:r>
              <a:rPr lang="en-US" sz="600" dirty="0" smtClean="0"/>
              <a:t> </a:t>
            </a:r>
          </a:p>
          <a:p>
            <a:pPr lvl="1">
              <a:buClr>
                <a:srgbClr val="C00000"/>
              </a:buClr>
            </a:pPr>
            <a:r>
              <a:rPr lang="en-US" dirty="0" smtClean="0"/>
              <a:t>Other Non Voting Officers</a:t>
            </a:r>
          </a:p>
          <a:p>
            <a:pPr lvl="2"/>
            <a:r>
              <a:rPr lang="en-US" sz="1700" dirty="0" smtClean="0"/>
              <a:t>Secretary – the only elected position</a:t>
            </a:r>
            <a:endParaRPr lang="en-US" sz="1700" dirty="0"/>
          </a:p>
          <a:p>
            <a:pPr lvl="2"/>
            <a:r>
              <a:rPr lang="en-US" sz="1700" dirty="0" smtClean="0"/>
              <a:t>General Counsel and Assistant General Counsel – appointed </a:t>
            </a:r>
          </a:p>
          <a:p>
            <a:pPr lvl="2"/>
            <a:r>
              <a:rPr lang="en-US" sz="1700" dirty="0" smtClean="0"/>
              <a:t>Treasurer and Assistant Treasurer – appointed </a:t>
            </a:r>
          </a:p>
          <a:p>
            <a:pPr lvl="2"/>
            <a:r>
              <a:rPr lang="en-US" sz="1700" dirty="0" smtClean="0"/>
              <a:t>Sergeant-at-Arms – appointed </a:t>
            </a:r>
          </a:p>
          <a:p>
            <a:pPr lvl="2"/>
            <a:r>
              <a:rPr lang="en-US" sz="1700" dirty="0" smtClean="0"/>
              <a:t>Chaplain – appointed </a:t>
            </a:r>
            <a:endParaRPr lang="en-US" dirty="0" smtClean="0"/>
          </a:p>
          <a:p>
            <a:pPr lvl="0">
              <a:buNone/>
            </a:pPr>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
                                            <p:txEl>
                                              <p:pRg st="14" end="14"/>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55448"/>
            <a:ext cx="8534400" cy="758952"/>
          </a:xfrm>
        </p:spPr>
        <p:txBody>
          <a:bodyPr>
            <a:noAutofit/>
          </a:bodyPr>
          <a:lstStyle/>
          <a:p>
            <a:r>
              <a:rPr lang="en-US" sz="3600" b="1" dirty="0" smtClean="0"/>
              <a:t>County Republican Party </a:t>
            </a:r>
            <a:endParaRPr lang="en-US" sz="3600" dirty="0"/>
          </a:p>
        </p:txBody>
      </p:sp>
      <p:sp>
        <p:nvSpPr>
          <p:cNvPr id="3" name="Content Placeholder 2"/>
          <p:cNvSpPr>
            <a:spLocks noGrp="1"/>
          </p:cNvSpPr>
          <p:nvPr>
            <p:ph sz="quarter" idx="1"/>
          </p:nvPr>
        </p:nvSpPr>
        <p:spPr>
          <a:xfrm>
            <a:off x="228600" y="1524000"/>
            <a:ext cx="8503920" cy="5029200"/>
          </a:xfrm>
        </p:spPr>
        <p:txBody>
          <a:bodyPr>
            <a:normAutofit fontScale="92500" lnSpcReduction="10000"/>
          </a:bodyPr>
          <a:lstStyle/>
          <a:p>
            <a:pPr lvl="0">
              <a:buClr>
                <a:srgbClr val="C00000"/>
              </a:buClr>
            </a:pPr>
            <a:r>
              <a:rPr lang="en-US" dirty="0" smtClean="0"/>
              <a:t>County Executive Committee (CEC)</a:t>
            </a:r>
          </a:p>
          <a:p>
            <a:pPr lvl="1">
              <a:buClr>
                <a:srgbClr val="C00000"/>
              </a:buClr>
            </a:pPr>
            <a:r>
              <a:rPr lang="en-US" sz="2300" dirty="0" smtClean="0"/>
              <a:t>County Chair</a:t>
            </a:r>
          </a:p>
          <a:p>
            <a:pPr lvl="1">
              <a:buClr>
                <a:srgbClr val="C00000"/>
              </a:buClr>
            </a:pPr>
            <a:r>
              <a:rPr lang="en-US" sz="2300" dirty="0" smtClean="0"/>
              <a:t>Precinct Chairs</a:t>
            </a:r>
          </a:p>
          <a:p>
            <a:pPr lvl="0">
              <a:buClr>
                <a:srgbClr val="C00000"/>
              </a:buClr>
            </a:pPr>
            <a:r>
              <a:rPr lang="en-US" dirty="0" smtClean="0"/>
              <a:t>Selection</a:t>
            </a:r>
          </a:p>
          <a:p>
            <a:pPr lvl="1">
              <a:buClr>
                <a:srgbClr val="C00000"/>
              </a:buClr>
            </a:pPr>
            <a:r>
              <a:rPr lang="en-US" sz="2300" dirty="0"/>
              <a:t>Term of office is two years</a:t>
            </a:r>
          </a:p>
          <a:p>
            <a:pPr lvl="1">
              <a:buClr>
                <a:srgbClr val="C00000"/>
              </a:buClr>
            </a:pPr>
            <a:r>
              <a:rPr lang="en-US" sz="2300" dirty="0" smtClean="0"/>
              <a:t>Elected </a:t>
            </a:r>
            <a:r>
              <a:rPr lang="en-US" sz="2300" dirty="0" smtClean="0"/>
              <a:t>by voters during the Primary election in even numbered years</a:t>
            </a:r>
          </a:p>
          <a:p>
            <a:pPr lvl="2">
              <a:buClr>
                <a:srgbClr val="C00000"/>
              </a:buClr>
            </a:pPr>
            <a:r>
              <a:rPr lang="en-US" dirty="0" smtClean="0"/>
              <a:t>County Chairs</a:t>
            </a:r>
          </a:p>
          <a:p>
            <a:pPr lvl="3">
              <a:buClr>
                <a:srgbClr val="C00000"/>
              </a:buClr>
            </a:pPr>
            <a:r>
              <a:rPr lang="en-US" dirty="0" smtClean="0"/>
              <a:t>Counties with CEC</a:t>
            </a:r>
          </a:p>
          <a:p>
            <a:pPr lvl="4">
              <a:buClr>
                <a:srgbClr val="C00000"/>
              </a:buClr>
            </a:pPr>
            <a:r>
              <a:rPr lang="en-US" dirty="0" smtClean="0"/>
              <a:t>CEC elects someone to fill the vacancy</a:t>
            </a:r>
          </a:p>
          <a:p>
            <a:pPr lvl="3">
              <a:buClr>
                <a:srgbClr val="C00000"/>
              </a:buClr>
            </a:pPr>
            <a:r>
              <a:rPr lang="en-US" dirty="0" smtClean="0"/>
              <a:t>Counties without CEC</a:t>
            </a:r>
          </a:p>
          <a:p>
            <a:pPr lvl="4">
              <a:buClr>
                <a:srgbClr val="C00000"/>
              </a:buClr>
            </a:pPr>
            <a:r>
              <a:rPr lang="en-US" dirty="0" smtClean="0"/>
              <a:t>State Chair appoints and SREC confirms</a:t>
            </a:r>
          </a:p>
          <a:p>
            <a:pPr lvl="2">
              <a:buClr>
                <a:srgbClr val="C00000"/>
              </a:buClr>
            </a:pPr>
            <a:r>
              <a:rPr lang="en-US" dirty="0" smtClean="0"/>
              <a:t>Precinct Chairs</a:t>
            </a:r>
          </a:p>
          <a:p>
            <a:pPr lvl="3">
              <a:buClr>
                <a:srgbClr val="C00000"/>
              </a:buClr>
            </a:pPr>
            <a:r>
              <a:rPr lang="en-US" dirty="0" smtClean="0"/>
              <a:t>CEC may vote to </a:t>
            </a:r>
            <a:r>
              <a:rPr lang="en-US" dirty="0" smtClean="0"/>
              <a:t>fill a vacancy</a:t>
            </a:r>
          </a:p>
          <a:p>
            <a:pPr>
              <a:buNone/>
            </a:pPr>
            <a:endParaRPr lang="en-US" dirty="0"/>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additive="base">
                                        <p:cTn id="4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 calcmode="lin" valueType="num">
                                      <p:cBhvr additive="base">
                                        <p:cTn id="5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55448"/>
            <a:ext cx="8534400" cy="758952"/>
          </a:xfrm>
        </p:spPr>
        <p:txBody>
          <a:bodyPr>
            <a:noAutofit/>
          </a:bodyPr>
          <a:lstStyle/>
          <a:p>
            <a:r>
              <a:rPr lang="en-US" sz="3600" b="1" dirty="0" smtClean="0"/>
              <a:t>Removal of Precinct Chairs</a:t>
            </a:r>
            <a:endParaRPr lang="en-US" sz="3600" dirty="0"/>
          </a:p>
        </p:txBody>
      </p:sp>
      <p:sp>
        <p:nvSpPr>
          <p:cNvPr id="3" name="Content Placeholder 2"/>
          <p:cNvSpPr>
            <a:spLocks noGrp="1"/>
          </p:cNvSpPr>
          <p:nvPr>
            <p:ph sz="quarter" idx="1"/>
          </p:nvPr>
        </p:nvSpPr>
        <p:spPr>
          <a:xfrm>
            <a:off x="228600" y="1524000"/>
            <a:ext cx="8503920" cy="5181600"/>
          </a:xfrm>
        </p:spPr>
        <p:txBody>
          <a:bodyPr>
            <a:normAutofit lnSpcReduction="10000"/>
          </a:bodyPr>
          <a:lstStyle/>
          <a:p>
            <a:pPr>
              <a:buClr>
                <a:srgbClr val="C00000"/>
              </a:buClr>
            </a:pPr>
            <a:r>
              <a:rPr lang="en-US" dirty="0" smtClean="0"/>
              <a:t>Precinct Chairs (SB 1072)</a:t>
            </a:r>
            <a:endParaRPr lang="en-US" dirty="0" smtClean="0"/>
          </a:p>
          <a:p>
            <a:pPr lvl="1">
              <a:buClr>
                <a:srgbClr val="C00000"/>
              </a:buClr>
            </a:pPr>
            <a:r>
              <a:rPr lang="en-US" sz="2300" dirty="0"/>
              <a:t>F</a:t>
            </a:r>
            <a:r>
              <a:rPr lang="en-US" sz="2300" dirty="0" smtClean="0"/>
              <a:t>inally </a:t>
            </a:r>
            <a:r>
              <a:rPr lang="en-US" sz="2300" dirty="0" smtClean="0"/>
              <a:t>convicted of a </a:t>
            </a:r>
            <a:r>
              <a:rPr lang="en-US" sz="2300" dirty="0" smtClean="0"/>
              <a:t>felony</a:t>
            </a:r>
          </a:p>
          <a:p>
            <a:pPr lvl="1">
              <a:buClr>
                <a:srgbClr val="C00000"/>
              </a:buClr>
            </a:pPr>
            <a:r>
              <a:rPr lang="en-US" sz="2300" dirty="0"/>
              <a:t>A</a:t>
            </a:r>
            <a:r>
              <a:rPr lang="en-US" sz="2300" dirty="0" smtClean="0"/>
              <a:t>ffiliate </a:t>
            </a:r>
            <a:r>
              <a:rPr lang="en-US" sz="2300" dirty="0" smtClean="0"/>
              <a:t>with another political </a:t>
            </a:r>
            <a:r>
              <a:rPr lang="en-US" sz="2300" dirty="0" smtClean="0"/>
              <a:t>party</a:t>
            </a:r>
          </a:p>
          <a:p>
            <a:pPr lvl="1">
              <a:buClr>
                <a:srgbClr val="C00000"/>
              </a:buClr>
            </a:pPr>
            <a:r>
              <a:rPr lang="en-US" sz="2300" dirty="0"/>
              <a:t>C</a:t>
            </a:r>
            <a:r>
              <a:rPr lang="en-US" sz="2300" dirty="0" smtClean="0"/>
              <a:t>eases </a:t>
            </a:r>
            <a:r>
              <a:rPr lang="en-US" sz="2300" dirty="0" smtClean="0"/>
              <a:t>to be a resident of the </a:t>
            </a:r>
            <a:r>
              <a:rPr lang="en-US" sz="2300" dirty="0" smtClean="0"/>
              <a:t>precinct </a:t>
            </a:r>
            <a:r>
              <a:rPr lang="en-US" sz="2300" dirty="0" smtClean="0"/>
              <a:t>from which </a:t>
            </a:r>
            <a:r>
              <a:rPr lang="en-US" sz="2300" dirty="0" smtClean="0"/>
              <a:t>elected</a:t>
            </a:r>
          </a:p>
          <a:p>
            <a:pPr lvl="1">
              <a:buClr>
                <a:srgbClr val="C00000"/>
              </a:buClr>
            </a:pPr>
            <a:r>
              <a:rPr lang="en-US" sz="2300" dirty="0" smtClean="0"/>
              <a:t>Abandonment of Office </a:t>
            </a:r>
            <a:r>
              <a:rPr lang="en-US" b="1" dirty="0">
                <a:solidFill>
                  <a:schemeClr val="accent2"/>
                </a:solidFill>
              </a:rPr>
              <a:t>(New Law)</a:t>
            </a:r>
          </a:p>
          <a:p>
            <a:pPr lvl="2">
              <a:buClr>
                <a:srgbClr val="C00000"/>
              </a:buClr>
            </a:pPr>
            <a:r>
              <a:rPr lang="en-US" sz="2100" dirty="0" smtClean="0"/>
              <a:t>After missing 4 or consecutive meetings the CEC may pass a resolution to instruct the County Chair to send a letter </a:t>
            </a:r>
          </a:p>
          <a:p>
            <a:pPr lvl="3">
              <a:buClr>
                <a:srgbClr val="C00000"/>
              </a:buClr>
            </a:pPr>
            <a:r>
              <a:rPr lang="en-US" sz="2100" dirty="0" smtClean="0"/>
              <a:t>Stating reasons</a:t>
            </a:r>
          </a:p>
          <a:p>
            <a:pPr lvl="3">
              <a:buClr>
                <a:srgbClr val="C00000"/>
              </a:buClr>
            </a:pPr>
            <a:r>
              <a:rPr lang="en-US" sz="2100" dirty="0" smtClean="0"/>
              <a:t>Sent by certified mail</a:t>
            </a:r>
          </a:p>
          <a:p>
            <a:pPr lvl="3">
              <a:buClr>
                <a:srgbClr val="C00000"/>
              </a:buClr>
            </a:pPr>
            <a:r>
              <a:rPr lang="en-US" sz="2100" dirty="0" smtClean="0"/>
              <a:t>Request a response not later than the 7</a:t>
            </a:r>
            <a:r>
              <a:rPr lang="en-US" sz="2100" baseline="30000" dirty="0" smtClean="0"/>
              <a:t>th</a:t>
            </a:r>
            <a:r>
              <a:rPr lang="en-US" sz="2100" dirty="0" smtClean="0"/>
              <a:t> day after the date the precinct chair receives the notice.</a:t>
            </a:r>
          </a:p>
          <a:p>
            <a:pPr lvl="2">
              <a:buClr>
                <a:srgbClr val="C00000"/>
              </a:buClr>
            </a:pPr>
            <a:r>
              <a:rPr lang="en-US" dirty="0" smtClean="0"/>
              <a:t>If the Precinct Chair fails to respond the office becomes vacant</a:t>
            </a:r>
          </a:p>
          <a:p>
            <a:pPr>
              <a:buClr>
                <a:srgbClr val="C00000"/>
              </a:buClr>
            </a:pPr>
            <a:r>
              <a:rPr lang="en-US" dirty="0"/>
              <a:t>Takes effect September 1</a:t>
            </a:r>
            <a:r>
              <a:rPr lang="en-US" baseline="30000" dirty="0"/>
              <a:t>st</a:t>
            </a:r>
            <a:r>
              <a:rPr lang="en-US" dirty="0"/>
              <a:t> </a:t>
            </a:r>
            <a:r>
              <a:rPr lang="en-US" dirty="0" smtClean="0"/>
              <a:t>2015</a:t>
            </a:r>
            <a:endParaRPr lang="en-US" dirty="0" smtClean="0"/>
          </a:p>
          <a:p>
            <a:pPr>
              <a:buNone/>
            </a:pPr>
            <a:endParaRPr lang="en-US" dirty="0"/>
          </a:p>
        </p:txBody>
      </p:sp>
    </p:spTree>
    <p:extLst>
      <p:ext uri="{BB962C8B-B14F-4D97-AF65-F5344CB8AC3E}">
        <p14:creationId xmlns:p14="http://schemas.microsoft.com/office/powerpoint/2010/main" val="314122311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wipe(up)">
                                      <p:cBhvr>
                                        <p:cTn id="34" dur="5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wipe(up)">
                                      <p:cBhvr>
                                        <p:cTn id="39" dur="500"/>
                                        <p:tgtEl>
                                          <p:spTgt spid="3">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nodeType="click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wipe(up)">
                                      <p:cBhvr>
                                        <p:cTn id="44" dur="500"/>
                                        <p:tgtEl>
                                          <p:spTgt spid="3">
                                            <p:txEl>
                                              <p:pRg st="8" end="8"/>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 calcmode="lin" valueType="num">
                                      <p:cBhvr additive="base">
                                        <p:cTn id="5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55448"/>
            <a:ext cx="8534400" cy="758952"/>
          </a:xfrm>
        </p:spPr>
        <p:txBody>
          <a:bodyPr>
            <a:noAutofit/>
          </a:bodyPr>
          <a:lstStyle/>
          <a:p>
            <a:r>
              <a:rPr lang="en-US" sz="3600" b="1" dirty="0" smtClean="0"/>
              <a:t>Removal of County Chairs</a:t>
            </a:r>
            <a:endParaRPr lang="en-US" sz="3600" dirty="0"/>
          </a:p>
        </p:txBody>
      </p:sp>
      <p:sp>
        <p:nvSpPr>
          <p:cNvPr id="3" name="Content Placeholder 2"/>
          <p:cNvSpPr>
            <a:spLocks noGrp="1"/>
          </p:cNvSpPr>
          <p:nvPr>
            <p:ph sz="quarter" idx="1"/>
          </p:nvPr>
        </p:nvSpPr>
        <p:spPr>
          <a:xfrm>
            <a:off x="228600" y="1447800"/>
            <a:ext cx="8503920" cy="5105400"/>
          </a:xfrm>
        </p:spPr>
        <p:txBody>
          <a:bodyPr>
            <a:normAutofit lnSpcReduction="10000"/>
          </a:bodyPr>
          <a:lstStyle/>
          <a:p>
            <a:pPr>
              <a:buClr>
                <a:srgbClr val="C00000"/>
              </a:buClr>
            </a:pPr>
            <a:r>
              <a:rPr lang="en-US" dirty="0" smtClean="0"/>
              <a:t>County Chairs (SB 1072)</a:t>
            </a:r>
            <a:endParaRPr lang="en-US" dirty="0" smtClean="0"/>
          </a:p>
          <a:p>
            <a:pPr lvl="1">
              <a:buClr>
                <a:srgbClr val="C00000"/>
              </a:buClr>
            </a:pPr>
            <a:r>
              <a:rPr lang="en-US" sz="2300" dirty="0"/>
              <a:t>F</a:t>
            </a:r>
            <a:r>
              <a:rPr lang="en-US" sz="2300" dirty="0" smtClean="0"/>
              <a:t>inally </a:t>
            </a:r>
            <a:r>
              <a:rPr lang="en-US" sz="2300" dirty="0" smtClean="0"/>
              <a:t>convicted of a </a:t>
            </a:r>
            <a:r>
              <a:rPr lang="en-US" sz="2300" dirty="0" smtClean="0"/>
              <a:t>felony</a:t>
            </a:r>
          </a:p>
          <a:p>
            <a:pPr lvl="1">
              <a:buClr>
                <a:srgbClr val="C00000"/>
              </a:buClr>
            </a:pPr>
            <a:r>
              <a:rPr lang="en-US" sz="2300" dirty="0"/>
              <a:t>A</a:t>
            </a:r>
            <a:r>
              <a:rPr lang="en-US" sz="2300" dirty="0" smtClean="0"/>
              <a:t>ffiliate </a:t>
            </a:r>
            <a:r>
              <a:rPr lang="en-US" sz="2300" dirty="0" smtClean="0"/>
              <a:t>with another political </a:t>
            </a:r>
            <a:r>
              <a:rPr lang="en-US" sz="2300" dirty="0" smtClean="0"/>
              <a:t>party</a:t>
            </a:r>
          </a:p>
          <a:p>
            <a:pPr lvl="1">
              <a:buClr>
                <a:srgbClr val="C00000"/>
              </a:buClr>
            </a:pPr>
            <a:r>
              <a:rPr lang="en-US" sz="2300" dirty="0"/>
              <a:t>C</a:t>
            </a:r>
            <a:r>
              <a:rPr lang="en-US" sz="2300" dirty="0" smtClean="0"/>
              <a:t>eases </a:t>
            </a:r>
            <a:r>
              <a:rPr lang="en-US" sz="2300" dirty="0" smtClean="0"/>
              <a:t>to be a resident of the </a:t>
            </a:r>
            <a:r>
              <a:rPr lang="en-US" sz="2300" dirty="0" smtClean="0"/>
              <a:t>county</a:t>
            </a:r>
            <a:r>
              <a:rPr lang="en-US" sz="2300" dirty="0" smtClean="0"/>
              <a:t> </a:t>
            </a:r>
            <a:r>
              <a:rPr lang="en-US" sz="2300" dirty="0" smtClean="0"/>
              <a:t>from which </a:t>
            </a:r>
            <a:r>
              <a:rPr lang="en-US" sz="2300" dirty="0" smtClean="0"/>
              <a:t>elected</a:t>
            </a:r>
          </a:p>
          <a:p>
            <a:pPr lvl="1">
              <a:buClr>
                <a:srgbClr val="C00000"/>
              </a:buClr>
            </a:pPr>
            <a:r>
              <a:rPr lang="en-US" sz="2300" dirty="0" smtClean="0"/>
              <a:t>Abandonment of Office </a:t>
            </a:r>
            <a:r>
              <a:rPr lang="en-US" sz="2300" b="1" dirty="0" smtClean="0">
                <a:solidFill>
                  <a:schemeClr val="accent2"/>
                </a:solidFill>
              </a:rPr>
              <a:t>(New Law)</a:t>
            </a:r>
          </a:p>
          <a:p>
            <a:pPr lvl="2">
              <a:buClr>
                <a:srgbClr val="C00000"/>
              </a:buClr>
            </a:pPr>
            <a:r>
              <a:rPr lang="en-US" sz="2100" dirty="0" smtClean="0"/>
              <a:t>The SREC may pass a resolution to instruct the State Chair to send a letter </a:t>
            </a:r>
          </a:p>
          <a:p>
            <a:pPr lvl="3">
              <a:buClr>
                <a:srgbClr val="C00000"/>
              </a:buClr>
            </a:pPr>
            <a:r>
              <a:rPr lang="en-US" sz="2100" dirty="0" smtClean="0"/>
              <a:t>Stating reasons</a:t>
            </a:r>
          </a:p>
          <a:p>
            <a:pPr lvl="3">
              <a:buClr>
                <a:srgbClr val="C00000"/>
              </a:buClr>
            </a:pPr>
            <a:r>
              <a:rPr lang="en-US" sz="2100" dirty="0" smtClean="0"/>
              <a:t>Sent by certified mail</a:t>
            </a:r>
          </a:p>
          <a:p>
            <a:pPr lvl="3">
              <a:buClr>
                <a:srgbClr val="C00000"/>
              </a:buClr>
            </a:pPr>
            <a:r>
              <a:rPr lang="en-US" sz="2100" dirty="0" smtClean="0"/>
              <a:t>Request a response not later than the 7</a:t>
            </a:r>
            <a:r>
              <a:rPr lang="en-US" sz="2100" baseline="30000" dirty="0" smtClean="0"/>
              <a:t>th</a:t>
            </a:r>
            <a:r>
              <a:rPr lang="en-US" sz="2100" dirty="0" smtClean="0"/>
              <a:t> day after the date the County Chair receives the notice.</a:t>
            </a:r>
          </a:p>
          <a:p>
            <a:pPr lvl="2">
              <a:buClr>
                <a:srgbClr val="C00000"/>
              </a:buClr>
            </a:pPr>
            <a:r>
              <a:rPr lang="en-US" dirty="0" smtClean="0"/>
              <a:t>If the County Chair fails to respond the office becomes vacant</a:t>
            </a:r>
          </a:p>
          <a:p>
            <a:pPr>
              <a:buClr>
                <a:srgbClr val="C00000"/>
              </a:buClr>
            </a:pPr>
            <a:r>
              <a:rPr lang="en-US" dirty="0" smtClean="0"/>
              <a:t>Takes effect September 1</a:t>
            </a:r>
            <a:r>
              <a:rPr lang="en-US" baseline="30000" dirty="0" smtClean="0"/>
              <a:t>st</a:t>
            </a:r>
            <a:r>
              <a:rPr lang="en-US" dirty="0" smtClean="0"/>
              <a:t> 2015</a:t>
            </a:r>
            <a:endParaRPr lang="en-US" dirty="0" smtClean="0"/>
          </a:p>
          <a:p>
            <a:pPr>
              <a:buNone/>
            </a:pPr>
            <a:endParaRPr lang="en-US" dirty="0"/>
          </a:p>
        </p:txBody>
      </p:sp>
    </p:spTree>
    <p:extLst>
      <p:ext uri="{BB962C8B-B14F-4D97-AF65-F5344CB8AC3E}">
        <p14:creationId xmlns:p14="http://schemas.microsoft.com/office/powerpoint/2010/main" val="240804930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wipe(up)">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wipe(up)">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wipe(up)">
                                      <p:cBhvr>
                                        <p:cTn id="43" dur="500"/>
                                        <p:tgtEl>
                                          <p:spTgt spid="3">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 calcmode="lin" valueType="num">
                                      <p:cBhvr additive="base">
                                        <p:cTn id="48"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smtClean="0"/>
          </a:p>
          <a:p>
            <a:endParaRPr lang="en-US" dirty="0" smtClean="0"/>
          </a:p>
        </p:txBody>
      </p:sp>
      <p:sp>
        <p:nvSpPr>
          <p:cNvPr id="2" name="Title 1"/>
          <p:cNvSpPr>
            <a:spLocks noGrp="1"/>
          </p:cNvSpPr>
          <p:nvPr>
            <p:ph type="ctrTitle"/>
          </p:nvPr>
        </p:nvSpPr>
        <p:spPr>
          <a:xfrm>
            <a:off x="609600" y="609600"/>
            <a:ext cx="7772400" cy="1371600"/>
          </a:xfrm>
        </p:spPr>
        <p:txBody>
          <a:bodyPr>
            <a:noAutofit/>
          </a:bodyPr>
          <a:lstStyle/>
          <a:p>
            <a:r>
              <a:rPr lang="en-US" sz="4400" b="1" dirty="0" smtClean="0">
                <a:solidFill>
                  <a:schemeClr val="tx1">
                    <a:lumMod val="50000"/>
                    <a:lumOff val="50000"/>
                  </a:schemeClr>
                </a:solidFill>
              </a:rPr>
              <a:t>County Party Structure, Bylaws &amp; Best Practices</a:t>
            </a:r>
            <a:endParaRPr lang="en-US" sz="4400" dirty="0">
              <a:solidFill>
                <a:schemeClr val="tx1">
                  <a:lumMod val="50000"/>
                  <a:lumOff val="50000"/>
                </a:schemeClr>
              </a:solidFill>
            </a:endParaRPr>
          </a:p>
        </p:txBody>
      </p:sp>
      <p:pic>
        <p:nvPicPr>
          <p:cNvPr id="6" name="Content Placeholder 5" descr="RPT Elephant.JPG"/>
          <p:cNvPicPr>
            <a:picLocks noChangeAspect="1"/>
          </p:cNvPicPr>
          <p:nvPr/>
        </p:nvPicPr>
        <p:blipFill>
          <a:blip r:embed="rId2" cstate="print"/>
          <a:stretch>
            <a:fillRect/>
          </a:stretch>
        </p:blipFill>
        <p:spPr>
          <a:xfrm>
            <a:off x="2209800" y="2667000"/>
            <a:ext cx="4669028" cy="3493516"/>
          </a:xfrm>
          <a:prstGeom prst="rect">
            <a:avLst/>
          </a:prstGeom>
        </p:spPr>
      </p:pic>
    </p:spTree>
    <p:extLst>
      <p:ext uri="{BB962C8B-B14F-4D97-AF65-F5344CB8AC3E}">
        <p14:creationId xmlns:p14="http://schemas.microsoft.com/office/powerpoint/2010/main" val="3491634983"/>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CEC – Meetings </a:t>
            </a:r>
            <a:endParaRPr lang="en-US" sz="3600" dirty="0"/>
          </a:p>
        </p:txBody>
      </p:sp>
      <p:sp>
        <p:nvSpPr>
          <p:cNvPr id="3" name="Content Placeholder 2"/>
          <p:cNvSpPr>
            <a:spLocks noGrp="1"/>
          </p:cNvSpPr>
          <p:nvPr>
            <p:ph sz="quarter" idx="1"/>
          </p:nvPr>
        </p:nvSpPr>
        <p:spPr>
          <a:xfrm>
            <a:off x="301752" y="1676400"/>
            <a:ext cx="8503920" cy="4572000"/>
          </a:xfrm>
        </p:spPr>
        <p:txBody>
          <a:bodyPr>
            <a:noAutofit/>
          </a:bodyPr>
          <a:lstStyle/>
          <a:p>
            <a:pPr lvl="0">
              <a:buClr>
                <a:srgbClr val="C00000"/>
              </a:buClr>
            </a:pPr>
            <a:r>
              <a:rPr lang="en-US" sz="2800" dirty="0" smtClean="0"/>
              <a:t>Statutory </a:t>
            </a:r>
            <a:r>
              <a:rPr lang="en-US" sz="2800" dirty="0" smtClean="0"/>
              <a:t>Meetings – required by law</a:t>
            </a:r>
            <a:endParaRPr lang="en-US" sz="2800" dirty="0" smtClean="0"/>
          </a:p>
          <a:p>
            <a:pPr lvl="1">
              <a:buClr>
                <a:srgbClr val="C00000"/>
              </a:buClr>
            </a:pPr>
            <a:r>
              <a:rPr lang="en-US" dirty="0" smtClean="0"/>
              <a:t>Organization</a:t>
            </a:r>
          </a:p>
          <a:p>
            <a:pPr lvl="1">
              <a:buClr>
                <a:srgbClr val="C00000"/>
              </a:buClr>
            </a:pPr>
            <a:r>
              <a:rPr lang="en-US" dirty="0" smtClean="0"/>
              <a:t>Ballot Draw</a:t>
            </a:r>
          </a:p>
          <a:p>
            <a:pPr lvl="1">
              <a:buClr>
                <a:srgbClr val="C00000"/>
              </a:buClr>
            </a:pPr>
            <a:r>
              <a:rPr lang="en-US" dirty="0" smtClean="0"/>
              <a:t>Election Canvass </a:t>
            </a:r>
          </a:p>
          <a:p>
            <a:pPr lvl="1">
              <a:buClr>
                <a:srgbClr val="C00000"/>
              </a:buClr>
            </a:pPr>
            <a:r>
              <a:rPr lang="en-US" dirty="0" smtClean="0"/>
              <a:t>Run-off Election Canvass</a:t>
            </a:r>
          </a:p>
          <a:p>
            <a:pPr lvl="1">
              <a:buClr>
                <a:srgbClr val="C00000"/>
              </a:buClr>
            </a:pPr>
            <a:endParaRPr lang="en-US" sz="1800" dirty="0" smtClean="0"/>
          </a:p>
          <a:p>
            <a:pPr lvl="0">
              <a:buClr>
                <a:srgbClr val="C00000"/>
              </a:buClr>
            </a:pPr>
            <a:r>
              <a:rPr lang="en-US" sz="2800" dirty="0" smtClean="0"/>
              <a:t>Quarterly Meetings</a:t>
            </a:r>
          </a:p>
          <a:p>
            <a:pPr lvl="1">
              <a:buClr>
                <a:srgbClr val="C00000"/>
              </a:buClr>
            </a:pPr>
            <a:r>
              <a:rPr lang="en-US" sz="2300" dirty="0" smtClean="0"/>
              <a:t>RPT Rules require 4 meetings per year</a:t>
            </a:r>
          </a:p>
          <a:p>
            <a:pPr lvl="2">
              <a:buClr>
                <a:srgbClr val="C00000"/>
              </a:buClr>
            </a:pPr>
            <a:r>
              <a:rPr lang="en-US" dirty="0" smtClean="0"/>
              <a:t>You may meet more often and include social events in coordination with you meetings</a:t>
            </a:r>
          </a:p>
        </p:txBody>
      </p:sp>
    </p:spTree>
    <p:extLst>
      <p:ext uri="{BB962C8B-B14F-4D97-AF65-F5344CB8AC3E}">
        <p14:creationId xmlns:p14="http://schemas.microsoft.com/office/powerpoint/2010/main" val="313509804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CEC – Meetings </a:t>
            </a:r>
            <a:endParaRPr lang="en-US" dirty="0"/>
          </a:p>
        </p:txBody>
      </p:sp>
      <p:sp>
        <p:nvSpPr>
          <p:cNvPr id="3" name="Content Placeholder 2"/>
          <p:cNvSpPr>
            <a:spLocks noGrp="1"/>
          </p:cNvSpPr>
          <p:nvPr>
            <p:ph sz="quarter" idx="1"/>
          </p:nvPr>
        </p:nvSpPr>
        <p:spPr>
          <a:xfrm>
            <a:off x="301752" y="1524000"/>
            <a:ext cx="8503920" cy="4876800"/>
          </a:xfrm>
        </p:spPr>
        <p:txBody>
          <a:bodyPr>
            <a:normAutofit/>
          </a:bodyPr>
          <a:lstStyle/>
          <a:p>
            <a:pPr lvl="0">
              <a:buClr>
                <a:srgbClr val="C00000"/>
              </a:buClr>
            </a:pPr>
            <a:r>
              <a:rPr lang="en-US" sz="2800" dirty="0" smtClean="0"/>
              <a:t>Organizational Meeting – RPT Rules Require:</a:t>
            </a:r>
          </a:p>
          <a:p>
            <a:pPr lvl="1">
              <a:buClr>
                <a:srgbClr val="C00000"/>
              </a:buClr>
            </a:pPr>
            <a:r>
              <a:rPr lang="en-US" sz="2400" dirty="0" smtClean="0"/>
              <a:t>Held between 20</a:t>
            </a:r>
            <a:r>
              <a:rPr lang="en-US" sz="2400" baseline="30000" dirty="0" smtClean="0"/>
              <a:t>th</a:t>
            </a:r>
            <a:r>
              <a:rPr lang="en-US" sz="2400" dirty="0" smtClean="0"/>
              <a:t> day &amp; 45</a:t>
            </a:r>
            <a:r>
              <a:rPr lang="en-US" sz="2400" baseline="30000" dirty="0" smtClean="0"/>
              <a:t>th</a:t>
            </a:r>
            <a:r>
              <a:rPr lang="en-US" sz="2400" dirty="0" smtClean="0"/>
              <a:t> day after the Primary Run-off Election</a:t>
            </a:r>
          </a:p>
          <a:p>
            <a:pPr lvl="2">
              <a:buClr>
                <a:srgbClr val="C00000"/>
              </a:buClr>
            </a:pPr>
            <a:r>
              <a:rPr lang="en-US" dirty="0"/>
              <a:t>C</a:t>
            </a:r>
            <a:r>
              <a:rPr lang="en-US" dirty="0" smtClean="0"/>
              <a:t>annot be held during the RPT State Convention</a:t>
            </a:r>
          </a:p>
          <a:p>
            <a:pPr lvl="2">
              <a:buClr>
                <a:srgbClr val="0070C0"/>
              </a:buClr>
              <a:buNone/>
            </a:pPr>
            <a:r>
              <a:rPr lang="en-US" sz="900" dirty="0" smtClean="0"/>
              <a:t>  </a:t>
            </a:r>
          </a:p>
          <a:p>
            <a:pPr lvl="1">
              <a:buClr>
                <a:srgbClr val="C00000"/>
              </a:buClr>
            </a:pPr>
            <a:r>
              <a:rPr lang="en-US" sz="2400" dirty="0" smtClean="0"/>
              <a:t>All elected Precinct Chairs must be notified by </a:t>
            </a:r>
            <a:r>
              <a:rPr lang="en-US" sz="2400" b="1" dirty="0" smtClean="0"/>
              <a:t>US Postal </a:t>
            </a:r>
            <a:r>
              <a:rPr lang="en-US" sz="2400" b="1" dirty="0"/>
              <a:t>M</a:t>
            </a:r>
            <a:r>
              <a:rPr lang="en-US" sz="2400" b="1" dirty="0" smtClean="0"/>
              <a:t>ail</a:t>
            </a:r>
            <a:r>
              <a:rPr lang="en-US" sz="2400" dirty="0" smtClean="0"/>
              <a:t> </a:t>
            </a:r>
            <a:r>
              <a:rPr lang="en-US" sz="2400" u="sng" dirty="0" smtClean="0"/>
              <a:t>14 days in advance </a:t>
            </a:r>
            <a:r>
              <a:rPr lang="en-US" sz="2400" dirty="0" smtClean="0"/>
              <a:t>of this particular meeting</a:t>
            </a:r>
          </a:p>
          <a:p>
            <a:pPr lvl="1">
              <a:buClr>
                <a:srgbClr val="C00000"/>
              </a:buClr>
              <a:buNone/>
            </a:pPr>
            <a:r>
              <a:rPr lang="en-US" sz="900" dirty="0" smtClean="0"/>
              <a:t> </a:t>
            </a:r>
          </a:p>
          <a:p>
            <a:pPr lvl="1">
              <a:buClr>
                <a:srgbClr val="C00000"/>
              </a:buClr>
            </a:pPr>
            <a:r>
              <a:rPr lang="en-US" sz="2400" dirty="0" smtClean="0"/>
              <a:t>Proposed Bylaws &amp; Rules must be </a:t>
            </a:r>
            <a:r>
              <a:rPr lang="en-US" sz="2400" b="1" dirty="0" smtClean="0"/>
              <a:t>mailed by US Postal Mail</a:t>
            </a:r>
            <a:r>
              <a:rPr lang="en-US" sz="2400" dirty="0" smtClean="0"/>
              <a:t> </a:t>
            </a:r>
            <a:r>
              <a:rPr lang="en-US" sz="2400" u="sng" dirty="0" smtClean="0"/>
              <a:t>14 days in advance</a:t>
            </a:r>
            <a:r>
              <a:rPr lang="en-US" sz="2400" dirty="0" smtClean="0"/>
              <a:t> of the meeting</a:t>
            </a:r>
          </a:p>
          <a:p>
            <a:pPr lvl="1">
              <a:buClr>
                <a:srgbClr val="C00000"/>
              </a:buClr>
              <a:buNone/>
            </a:pPr>
            <a:r>
              <a:rPr lang="en-US" sz="900" dirty="0" smtClean="0"/>
              <a:t> </a:t>
            </a:r>
          </a:p>
          <a:p>
            <a:pPr lvl="1">
              <a:buClr>
                <a:srgbClr val="C00000"/>
              </a:buClr>
            </a:pPr>
            <a:r>
              <a:rPr lang="en-US" sz="2400" dirty="0" smtClean="0"/>
              <a:t>Other items to be discussed should also be included</a:t>
            </a:r>
          </a:p>
        </p:txBody>
      </p:sp>
    </p:spTree>
    <p:extLst>
      <p:ext uri="{BB962C8B-B14F-4D97-AF65-F5344CB8AC3E}">
        <p14:creationId xmlns:p14="http://schemas.microsoft.com/office/powerpoint/2010/main" val="3985096598"/>
      </p:ext>
    </p:extLst>
  </p:cSld>
  <p:clrMapOvr>
    <a:masterClrMapping/>
  </p:clrMapOvr>
  <p:transition spd="slow">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Civic">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3011</TotalTime>
  <Words>2546</Words>
  <Application>Microsoft Office PowerPoint</Application>
  <PresentationFormat>On-screen Show (4:3)</PresentationFormat>
  <Paragraphs>288</Paragraphs>
  <Slides>26</Slides>
  <Notes>18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26</vt:i4>
      </vt:variant>
    </vt:vector>
  </HeadingPairs>
  <TitlesOfParts>
    <vt:vector size="33" baseType="lpstr">
      <vt:lpstr>Calibri</vt:lpstr>
      <vt:lpstr>Georgia</vt:lpstr>
      <vt:lpstr>Times New Roman</vt:lpstr>
      <vt:lpstr>Wingdings</vt:lpstr>
      <vt:lpstr>Wingdings 2</vt:lpstr>
      <vt:lpstr>Civic</vt:lpstr>
      <vt:lpstr>1_Civic</vt:lpstr>
      <vt:lpstr>Basic Republican Party Structure</vt:lpstr>
      <vt:lpstr>Republican National Committee (RNC)</vt:lpstr>
      <vt:lpstr>Republican Party of Texas (RPT)</vt:lpstr>
      <vt:lpstr>County Republican Party </vt:lpstr>
      <vt:lpstr>Removal of Precinct Chairs</vt:lpstr>
      <vt:lpstr>Removal of County Chairs</vt:lpstr>
      <vt:lpstr>County Party Structure, Bylaws &amp; Best Practices</vt:lpstr>
      <vt:lpstr>CEC – Meetings </vt:lpstr>
      <vt:lpstr>CEC – Meetings </vt:lpstr>
      <vt:lpstr>County Bylaws</vt:lpstr>
      <vt:lpstr>County Executive Committee (CEC)</vt:lpstr>
      <vt:lpstr>County Executive Committee (CEC)</vt:lpstr>
      <vt:lpstr>County Party Bylaws</vt:lpstr>
      <vt:lpstr>CEC Officers – County Chair</vt:lpstr>
      <vt:lpstr>CEC Officers – Vice Chair</vt:lpstr>
      <vt:lpstr>CEC Officers – Vice Chair</vt:lpstr>
      <vt:lpstr>CEC Officers – Secretary </vt:lpstr>
      <vt:lpstr>CEC Officers – Secretary </vt:lpstr>
      <vt:lpstr>CEC Officers – Treasurer </vt:lpstr>
      <vt:lpstr>CEC Officers – Treasurer </vt:lpstr>
      <vt:lpstr>Expanding Your CEC </vt:lpstr>
      <vt:lpstr>CEC Committees</vt:lpstr>
      <vt:lpstr>CEC Committees</vt:lpstr>
      <vt:lpstr>Suggested Standing Committees</vt:lpstr>
      <vt:lpstr>Suggested Standing Committees</vt:lpstr>
      <vt:lpstr>Republican Party of Texas Keep it Strong</vt:lpstr>
    </vt:vector>
  </TitlesOfParts>
  <Company>RPT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dzapata</dc:creator>
  <cp:lastModifiedBy>Cassie Daniel</cp:lastModifiedBy>
  <cp:revision>309</cp:revision>
  <dcterms:created xsi:type="dcterms:W3CDTF">2013-01-30T03:53:33Z</dcterms:created>
  <dcterms:modified xsi:type="dcterms:W3CDTF">2015-07-17T16:39:07Z</dcterms:modified>
</cp:coreProperties>
</file>